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61" r:id="rId5"/>
    <p:sldId id="262" r:id="rId6"/>
    <p:sldId id="274" r:id="rId7"/>
    <p:sldId id="264" r:id="rId8"/>
    <p:sldId id="265" r:id="rId9"/>
    <p:sldId id="267" r:id="rId10"/>
    <p:sldId id="270" r:id="rId11"/>
    <p:sldId id="271" r:id="rId12"/>
  </p:sldIdLst>
  <p:sldSz cx="9144000" cy="6858000" type="screen4x3"/>
  <p:notesSz cx="6794500" cy="9931400"/>
  <p:defaultTextStyle>
    <a:defPPr>
      <a:defRPr lang="es-ES_tradnl"/>
    </a:defPPr>
    <a:lvl1pPr algn="l" defTabSz="457200" rtl="0" fontAlgn="base">
      <a:spcBef>
        <a:spcPct val="0"/>
      </a:spcBef>
      <a:spcAft>
        <a:spcPct val="0"/>
      </a:spcAft>
      <a:defRPr b="1" kern="1200">
        <a:solidFill>
          <a:schemeClr val="tx1"/>
        </a:solidFill>
        <a:latin typeface="Arial" pitchFamily="34" charset="0"/>
        <a:ea typeface="+mn-ea"/>
        <a:cs typeface="+mn-cs"/>
      </a:defRPr>
    </a:lvl1pPr>
    <a:lvl2pPr marL="457200" algn="l" defTabSz="457200" rtl="0" fontAlgn="base">
      <a:spcBef>
        <a:spcPct val="0"/>
      </a:spcBef>
      <a:spcAft>
        <a:spcPct val="0"/>
      </a:spcAft>
      <a:defRPr b="1" kern="1200">
        <a:solidFill>
          <a:schemeClr val="tx1"/>
        </a:solidFill>
        <a:latin typeface="Arial" pitchFamily="34" charset="0"/>
        <a:ea typeface="+mn-ea"/>
        <a:cs typeface="+mn-cs"/>
      </a:defRPr>
    </a:lvl2pPr>
    <a:lvl3pPr marL="914400" algn="l" defTabSz="457200" rtl="0" fontAlgn="base">
      <a:spcBef>
        <a:spcPct val="0"/>
      </a:spcBef>
      <a:spcAft>
        <a:spcPct val="0"/>
      </a:spcAft>
      <a:defRPr b="1" kern="1200">
        <a:solidFill>
          <a:schemeClr val="tx1"/>
        </a:solidFill>
        <a:latin typeface="Arial" pitchFamily="34" charset="0"/>
        <a:ea typeface="+mn-ea"/>
        <a:cs typeface="+mn-cs"/>
      </a:defRPr>
    </a:lvl3pPr>
    <a:lvl4pPr marL="1371600" algn="l" defTabSz="457200" rtl="0" fontAlgn="base">
      <a:spcBef>
        <a:spcPct val="0"/>
      </a:spcBef>
      <a:spcAft>
        <a:spcPct val="0"/>
      </a:spcAft>
      <a:defRPr b="1" kern="1200">
        <a:solidFill>
          <a:schemeClr val="tx1"/>
        </a:solidFill>
        <a:latin typeface="Arial" pitchFamily="34" charset="0"/>
        <a:ea typeface="+mn-ea"/>
        <a:cs typeface="+mn-cs"/>
      </a:defRPr>
    </a:lvl4pPr>
    <a:lvl5pPr marL="1828800" algn="l" defTabSz="457200" rtl="0" fontAlgn="base">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1344">
          <p15:clr>
            <a:srgbClr val="A4A3A4"/>
          </p15:clr>
        </p15:guide>
        <p15:guide id="2" pos="251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DA"/>
    <a:srgbClr val="9A3836"/>
    <a:srgbClr val="D48886"/>
    <a:srgbClr val="DC9E9C"/>
    <a:srgbClr val="E8BFBE"/>
    <a:srgbClr val="EECFCE"/>
    <a:srgbClr val="C0CCF6"/>
    <a:srgbClr val="BF1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096" autoAdjust="0"/>
    <p:restoredTop sz="94689" autoAdjust="0"/>
  </p:normalViewPr>
  <p:slideViewPr>
    <p:cSldViewPr snapToObjects="1">
      <p:cViewPr varScale="1">
        <p:scale>
          <a:sx n="103" d="100"/>
          <a:sy n="103" d="100"/>
        </p:scale>
        <p:origin x="1452" y="108"/>
      </p:cViewPr>
      <p:guideLst>
        <p:guide orient="horz" pos="1344"/>
        <p:guide pos="25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lvl1pPr>
          </a:lstStyle>
          <a:p>
            <a:fld id="{92378EC6-3B75-4F9C-B08D-0001A061F1F0}" type="datetimeFigureOut">
              <a:rPr lang="es-ES_tradnl" smtClean="0"/>
              <a:t>17/06/2022</a:t>
            </a:fld>
            <a:endParaRPr lang="es-ES_tradnl"/>
          </a:p>
        </p:txBody>
      </p:sp>
      <p:sp>
        <p:nvSpPr>
          <p:cNvPr id="4" name="3 Marcador de imagen de diapositiva"/>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5 Marcador de pie de página"/>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a:defRPr sz="1200"/>
            </a:lvl1pPr>
          </a:lstStyle>
          <a:p>
            <a:fld id="{23D32C2A-5720-4376-9305-699416DF70D5}" type="slidenum">
              <a:rPr lang="es-ES_tradnl" smtClean="0"/>
              <a:t>‹Nº›</a:t>
            </a:fld>
            <a:endParaRPr lang="es-ES_tradnl"/>
          </a:p>
        </p:txBody>
      </p:sp>
    </p:spTree>
    <p:extLst>
      <p:ext uri="{BB962C8B-B14F-4D97-AF65-F5344CB8AC3E}">
        <p14:creationId xmlns:p14="http://schemas.microsoft.com/office/powerpoint/2010/main" val="230665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dirty="0"/>
          </a:p>
        </p:txBody>
      </p:sp>
      <p:sp>
        <p:nvSpPr>
          <p:cNvPr id="4" name="3 Marcador de número de diapositiva"/>
          <p:cNvSpPr>
            <a:spLocks noGrp="1"/>
          </p:cNvSpPr>
          <p:nvPr>
            <p:ph type="sldNum" sz="quarter" idx="10"/>
          </p:nvPr>
        </p:nvSpPr>
        <p:spPr/>
        <p:txBody>
          <a:bodyPr/>
          <a:lstStyle/>
          <a:p>
            <a:fld id="{23D32C2A-5720-4376-9305-699416DF70D5}" type="slidenum">
              <a:rPr lang="es-ES_tradnl" smtClean="0"/>
              <a:t>7</a:t>
            </a:fld>
            <a:endParaRPr lang="es-ES_tradnl"/>
          </a:p>
        </p:txBody>
      </p:sp>
    </p:spTree>
    <p:extLst>
      <p:ext uri="{BB962C8B-B14F-4D97-AF65-F5344CB8AC3E}">
        <p14:creationId xmlns:p14="http://schemas.microsoft.com/office/powerpoint/2010/main" val="1035330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dirty="0"/>
          </a:p>
        </p:txBody>
      </p:sp>
      <p:sp>
        <p:nvSpPr>
          <p:cNvPr id="4" name="3 Marcador de número de diapositiva"/>
          <p:cNvSpPr>
            <a:spLocks noGrp="1"/>
          </p:cNvSpPr>
          <p:nvPr>
            <p:ph type="sldNum" sz="quarter" idx="10"/>
          </p:nvPr>
        </p:nvSpPr>
        <p:spPr/>
        <p:txBody>
          <a:bodyPr/>
          <a:lstStyle/>
          <a:p>
            <a:fld id="{23D32C2A-5720-4376-9305-699416DF70D5}" type="slidenum">
              <a:rPr lang="es-ES_tradnl" smtClean="0"/>
              <a:t>10</a:t>
            </a:fld>
            <a:endParaRPr lang="es-ES_tradnl"/>
          </a:p>
        </p:txBody>
      </p:sp>
    </p:spTree>
    <p:extLst>
      <p:ext uri="{BB962C8B-B14F-4D97-AF65-F5344CB8AC3E}">
        <p14:creationId xmlns:p14="http://schemas.microsoft.com/office/powerpoint/2010/main" val="3172392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lvl1pPr>
              <a:defRPr/>
            </a:lvl1pPr>
          </a:lstStyle>
          <a:p>
            <a:pPr>
              <a:defRPr/>
            </a:pPr>
            <a:fld id="{2BCB438F-3E42-419D-B303-13AA95EEB473}" type="datetimeFigureOut">
              <a:rPr lang="es-ES_tradnl"/>
              <a:pPr>
                <a:defRPr/>
              </a:pPr>
              <a:t>17/06/2022</a:t>
            </a:fld>
            <a:endParaRPr lang="es-ES_tradnl" dirty="0"/>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FA8BA27B-7C7A-441D-B627-8153489567DA}" type="slidenum">
              <a:rPr lang="es-ES_tradnl"/>
              <a:pPr>
                <a:defRPr/>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lvl1pPr>
              <a:defRPr/>
            </a:lvl1pPr>
          </a:lstStyle>
          <a:p>
            <a:pPr>
              <a:defRPr/>
            </a:pPr>
            <a:fld id="{7D0C4CB2-4B9B-4CCA-B21B-18A6AB53B68C}" type="datetimeFigureOut">
              <a:rPr lang="es-ES_tradnl"/>
              <a:pPr>
                <a:defRPr/>
              </a:pPr>
              <a:t>17/06/2022</a:t>
            </a:fld>
            <a:endParaRPr lang="es-ES_tradnl" dirty="0"/>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629753DC-D955-4690-9143-2439B1132958}" type="slidenum">
              <a:rPr lang="es-ES_tradnl"/>
              <a:pPr>
                <a:defRPr/>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lvl1pPr>
              <a:defRPr/>
            </a:lvl1pPr>
          </a:lstStyle>
          <a:p>
            <a:pPr>
              <a:defRPr/>
            </a:pPr>
            <a:fld id="{D4646C98-B2AF-4C1E-AD03-BE3CA60944A1}" type="datetimeFigureOut">
              <a:rPr lang="es-ES_tradnl"/>
              <a:pPr>
                <a:defRPr/>
              </a:pPr>
              <a:t>17/06/2022</a:t>
            </a:fld>
            <a:endParaRPr lang="es-ES_tradnl" dirty="0"/>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89B8A5BC-3751-40A7-B7C8-45BFED8C37B6}" type="slidenum">
              <a:rPr lang="es-ES_tradnl"/>
              <a:pPr>
                <a:defRPr/>
              </a:pPr>
              <a:t>‹Nº›</a:t>
            </a:fld>
            <a:endParaRPr lang="es-ES_tradnl"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3" name="Marcador de fecha 3"/>
          <p:cNvSpPr>
            <a:spLocks noGrp="1"/>
          </p:cNvSpPr>
          <p:nvPr>
            <p:ph type="dt" sz="half" idx="10"/>
          </p:nvPr>
        </p:nvSpPr>
        <p:spPr/>
        <p:txBody>
          <a:bodyPr/>
          <a:lstStyle>
            <a:lvl1pPr>
              <a:defRPr/>
            </a:lvl1pPr>
          </a:lstStyle>
          <a:p>
            <a:pPr>
              <a:defRPr/>
            </a:pPr>
            <a:fld id="{20E9F60F-EED1-4DC2-B306-0F6AED7A0F49}" type="datetimeFigureOut">
              <a:rPr lang="es-ES_tradnl"/>
              <a:pPr>
                <a:defRPr/>
              </a:pPr>
              <a:t>17/06/2022</a:t>
            </a:fld>
            <a:endParaRPr lang="es-ES_tradnl" dirty="0"/>
          </a:p>
        </p:txBody>
      </p:sp>
      <p:sp>
        <p:nvSpPr>
          <p:cNvPr id="4" name="Marcador de pie de página 4"/>
          <p:cNvSpPr>
            <a:spLocks noGrp="1"/>
          </p:cNvSpPr>
          <p:nvPr>
            <p:ph type="ftr" sz="quarter" idx="11"/>
          </p:nvPr>
        </p:nvSpPr>
        <p:spPr/>
        <p:txBody>
          <a:bodyPr/>
          <a:lstStyle>
            <a:lvl1pPr>
              <a:defRPr/>
            </a:lvl1pPr>
          </a:lstStyle>
          <a:p>
            <a:pPr>
              <a:defRPr/>
            </a:pPr>
            <a:endParaRPr lang="es-ES_tradnl"/>
          </a:p>
        </p:txBody>
      </p:sp>
      <p:sp>
        <p:nvSpPr>
          <p:cNvPr id="5" name="Marcador de número de diapositiva 5"/>
          <p:cNvSpPr>
            <a:spLocks noGrp="1"/>
          </p:cNvSpPr>
          <p:nvPr>
            <p:ph type="sldNum" sz="quarter" idx="12"/>
          </p:nvPr>
        </p:nvSpPr>
        <p:spPr/>
        <p:txBody>
          <a:bodyPr/>
          <a:lstStyle>
            <a:lvl1pPr>
              <a:defRPr/>
            </a:lvl1pPr>
          </a:lstStyle>
          <a:p>
            <a:pPr>
              <a:defRPr/>
            </a:pPr>
            <a:fld id="{0BD850E6-A7CF-4891-9DDC-D6C6E3549DA4}" type="slidenum">
              <a:rPr lang="es-ES_tradnl"/>
              <a:pPr>
                <a:defRPr/>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lvl1pPr>
              <a:defRPr/>
            </a:lvl1pPr>
          </a:lstStyle>
          <a:p>
            <a:pPr>
              <a:defRPr/>
            </a:pPr>
            <a:fld id="{C6396360-4E07-444B-95CC-F1AB2819B5A5}" type="datetimeFigureOut">
              <a:rPr lang="es-ES_tradnl"/>
              <a:pPr>
                <a:defRPr/>
              </a:pPr>
              <a:t>17/06/2022</a:t>
            </a:fld>
            <a:endParaRPr lang="es-ES_tradnl" dirty="0"/>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B6AC47AA-642A-476B-A579-A4FF30953E8B}" type="slidenum">
              <a:rPr lang="es-ES_tradnl"/>
              <a:pPr>
                <a:defRPr/>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71B676D7-A135-4B48-9E1A-8A841FA08BEA}" type="datetimeFigureOut">
              <a:rPr lang="es-ES_tradnl"/>
              <a:pPr>
                <a:defRPr/>
              </a:pPr>
              <a:t>17/06/2022</a:t>
            </a:fld>
            <a:endParaRPr lang="es-ES_tradnl" dirty="0"/>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157EF415-961C-4370-83F6-CCAAB28B4216}" type="slidenum">
              <a:rPr lang="es-ES_tradnl"/>
              <a:pPr>
                <a:defRPr/>
              </a:pPr>
              <a:t>‹Nº›</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3"/>
          <p:cNvSpPr>
            <a:spLocks noGrp="1"/>
          </p:cNvSpPr>
          <p:nvPr>
            <p:ph type="dt" sz="half" idx="10"/>
          </p:nvPr>
        </p:nvSpPr>
        <p:spPr/>
        <p:txBody>
          <a:bodyPr/>
          <a:lstStyle>
            <a:lvl1pPr>
              <a:defRPr/>
            </a:lvl1pPr>
          </a:lstStyle>
          <a:p>
            <a:pPr>
              <a:defRPr/>
            </a:pPr>
            <a:fld id="{FB8A345C-18E7-4BDE-AD89-AC34ECEA3E91}" type="datetimeFigureOut">
              <a:rPr lang="es-ES_tradnl"/>
              <a:pPr>
                <a:defRPr/>
              </a:pPr>
              <a:t>17/06/2022</a:t>
            </a:fld>
            <a:endParaRPr lang="es-ES_tradnl" dirty="0"/>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C7F0B7EC-A029-4527-A3F1-BEC85BFA0BEB}" type="slidenum">
              <a:rPr lang="es-ES_tradnl"/>
              <a:pPr>
                <a:defRPr/>
              </a:pPr>
              <a:t>‹Nº›</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3"/>
          <p:cNvSpPr>
            <a:spLocks noGrp="1"/>
          </p:cNvSpPr>
          <p:nvPr>
            <p:ph type="dt" sz="half" idx="10"/>
          </p:nvPr>
        </p:nvSpPr>
        <p:spPr/>
        <p:txBody>
          <a:bodyPr/>
          <a:lstStyle>
            <a:lvl1pPr>
              <a:defRPr/>
            </a:lvl1pPr>
          </a:lstStyle>
          <a:p>
            <a:pPr>
              <a:defRPr/>
            </a:pPr>
            <a:fld id="{19B6293A-73B6-49A4-9E95-9264BB57A129}" type="datetimeFigureOut">
              <a:rPr lang="es-ES_tradnl"/>
              <a:pPr>
                <a:defRPr/>
              </a:pPr>
              <a:t>17/06/2022</a:t>
            </a:fld>
            <a:endParaRPr lang="es-ES_tradnl" dirty="0"/>
          </a:p>
        </p:txBody>
      </p:sp>
      <p:sp>
        <p:nvSpPr>
          <p:cNvPr id="8" name="Marcador de pie de página 4"/>
          <p:cNvSpPr>
            <a:spLocks noGrp="1"/>
          </p:cNvSpPr>
          <p:nvPr>
            <p:ph type="ftr" sz="quarter" idx="11"/>
          </p:nvPr>
        </p:nvSpPr>
        <p:spPr/>
        <p:txBody>
          <a:bodyPr/>
          <a:lstStyle>
            <a:lvl1pPr>
              <a:defRPr/>
            </a:lvl1pPr>
          </a:lstStyle>
          <a:p>
            <a:pPr>
              <a:defRPr/>
            </a:pPr>
            <a:endParaRPr lang="es-ES_tradnl"/>
          </a:p>
        </p:txBody>
      </p:sp>
      <p:sp>
        <p:nvSpPr>
          <p:cNvPr id="9" name="Marcador de número de diapositiva 5"/>
          <p:cNvSpPr>
            <a:spLocks noGrp="1"/>
          </p:cNvSpPr>
          <p:nvPr>
            <p:ph type="sldNum" sz="quarter" idx="12"/>
          </p:nvPr>
        </p:nvSpPr>
        <p:spPr/>
        <p:txBody>
          <a:bodyPr/>
          <a:lstStyle>
            <a:lvl1pPr>
              <a:defRPr/>
            </a:lvl1pPr>
          </a:lstStyle>
          <a:p>
            <a:pPr>
              <a:defRPr/>
            </a:pPr>
            <a:fld id="{3B7FE688-760C-491B-817F-2C6DC0F853E8}" type="slidenum">
              <a:rPr lang="es-ES_tradnl"/>
              <a:pPr>
                <a:defRPr/>
              </a:pPr>
              <a:t>‹Nº›</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3"/>
          <p:cNvSpPr>
            <a:spLocks noGrp="1"/>
          </p:cNvSpPr>
          <p:nvPr>
            <p:ph type="dt" sz="half" idx="10"/>
          </p:nvPr>
        </p:nvSpPr>
        <p:spPr/>
        <p:txBody>
          <a:bodyPr/>
          <a:lstStyle>
            <a:lvl1pPr>
              <a:defRPr/>
            </a:lvl1pPr>
          </a:lstStyle>
          <a:p>
            <a:pPr>
              <a:defRPr/>
            </a:pPr>
            <a:fld id="{898FA1C4-D122-43F0-B919-5B47C182468F}" type="datetimeFigureOut">
              <a:rPr lang="es-ES_tradnl"/>
              <a:pPr>
                <a:defRPr/>
              </a:pPr>
              <a:t>17/06/2022</a:t>
            </a:fld>
            <a:endParaRPr lang="es-ES_tradnl" dirty="0"/>
          </a:p>
        </p:txBody>
      </p:sp>
      <p:sp>
        <p:nvSpPr>
          <p:cNvPr id="4" name="Marcador de pie de página 4"/>
          <p:cNvSpPr>
            <a:spLocks noGrp="1"/>
          </p:cNvSpPr>
          <p:nvPr>
            <p:ph type="ftr" sz="quarter" idx="11"/>
          </p:nvPr>
        </p:nvSpPr>
        <p:spPr/>
        <p:txBody>
          <a:bodyPr/>
          <a:lstStyle>
            <a:lvl1pPr>
              <a:defRPr/>
            </a:lvl1pPr>
          </a:lstStyle>
          <a:p>
            <a:pPr>
              <a:defRPr/>
            </a:pPr>
            <a:endParaRPr lang="es-ES_tradnl"/>
          </a:p>
        </p:txBody>
      </p:sp>
      <p:sp>
        <p:nvSpPr>
          <p:cNvPr id="5" name="Marcador de número de diapositiva 5"/>
          <p:cNvSpPr>
            <a:spLocks noGrp="1"/>
          </p:cNvSpPr>
          <p:nvPr>
            <p:ph type="sldNum" sz="quarter" idx="12"/>
          </p:nvPr>
        </p:nvSpPr>
        <p:spPr/>
        <p:txBody>
          <a:bodyPr/>
          <a:lstStyle>
            <a:lvl1pPr>
              <a:defRPr/>
            </a:lvl1pPr>
          </a:lstStyle>
          <a:p>
            <a:pPr>
              <a:defRPr/>
            </a:pPr>
            <a:fld id="{13F021F3-A94B-4D0A-9C06-B291A38CF17A}" type="slidenum">
              <a:rPr lang="es-ES_tradnl"/>
              <a:pPr>
                <a:defRPr/>
              </a:pPr>
              <a:t>‹Nº›</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8090B2FA-D32A-406B-947E-9F8C994637F6}" type="datetimeFigureOut">
              <a:rPr lang="es-ES_tradnl"/>
              <a:pPr>
                <a:defRPr/>
              </a:pPr>
              <a:t>17/06/2022</a:t>
            </a:fld>
            <a:endParaRPr lang="es-ES_tradnl" dirty="0"/>
          </a:p>
        </p:txBody>
      </p:sp>
      <p:sp>
        <p:nvSpPr>
          <p:cNvPr id="3" name="Marcador de pie de página 4"/>
          <p:cNvSpPr>
            <a:spLocks noGrp="1"/>
          </p:cNvSpPr>
          <p:nvPr>
            <p:ph type="ftr" sz="quarter" idx="11"/>
          </p:nvPr>
        </p:nvSpPr>
        <p:spPr/>
        <p:txBody>
          <a:bodyPr/>
          <a:lstStyle>
            <a:lvl1pPr>
              <a:defRPr/>
            </a:lvl1pPr>
          </a:lstStyle>
          <a:p>
            <a:pPr>
              <a:defRPr/>
            </a:pPr>
            <a:endParaRPr lang="es-ES_tradnl"/>
          </a:p>
        </p:txBody>
      </p:sp>
      <p:sp>
        <p:nvSpPr>
          <p:cNvPr id="4" name="Marcador de número de diapositiva 5"/>
          <p:cNvSpPr>
            <a:spLocks noGrp="1"/>
          </p:cNvSpPr>
          <p:nvPr>
            <p:ph type="sldNum" sz="quarter" idx="12"/>
          </p:nvPr>
        </p:nvSpPr>
        <p:spPr/>
        <p:txBody>
          <a:bodyPr/>
          <a:lstStyle>
            <a:lvl1pPr>
              <a:defRPr/>
            </a:lvl1pPr>
          </a:lstStyle>
          <a:p>
            <a:pPr>
              <a:defRPr/>
            </a:pPr>
            <a:fld id="{2D900DA0-3E70-4135-9C79-D789956C9169}" type="slidenum">
              <a:rPr lang="es-ES_tradnl"/>
              <a:pPr>
                <a:defRPr/>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1277F099-901C-4A95-B03E-5A1A9B65EC72}" type="datetimeFigureOut">
              <a:rPr lang="es-ES_tradnl"/>
              <a:pPr>
                <a:defRPr/>
              </a:pPr>
              <a:t>17/06/2022</a:t>
            </a:fld>
            <a:endParaRPr lang="es-ES_tradnl" dirty="0"/>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F6488478-133A-4C5E-96A7-3D3F0CC4271E}" type="slidenum">
              <a:rPr lang="es-ES_tradnl"/>
              <a:pPr>
                <a:defRPr/>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05EFA885-6B93-4526-B022-3CE2E71B6407}" type="datetimeFigureOut">
              <a:rPr lang="es-ES_tradnl"/>
              <a:pPr>
                <a:defRPr/>
              </a:pPr>
              <a:t>17/06/2022</a:t>
            </a:fld>
            <a:endParaRPr lang="es-ES_tradnl" dirty="0"/>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AC9AAF59-D987-4239-9339-C0763D6FBF08}" type="slidenum">
              <a:rPr lang="es-ES_tradnl"/>
              <a:pPr>
                <a:defRPr/>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lnSpc>
                <a:spcPct val="100000"/>
              </a:lnSpc>
              <a:spcBef>
                <a:spcPts val="0"/>
              </a:spcBef>
              <a:spcAft>
                <a:spcPts val="0"/>
              </a:spcAft>
              <a:buFontTx/>
              <a:buNone/>
              <a:defRPr sz="1200" b="0">
                <a:solidFill>
                  <a:schemeClr val="tx1">
                    <a:tint val="75000"/>
                  </a:schemeClr>
                </a:solidFill>
                <a:latin typeface="+mn-lt"/>
              </a:defRPr>
            </a:lvl1pPr>
          </a:lstStyle>
          <a:p>
            <a:pPr>
              <a:defRPr/>
            </a:pPr>
            <a:fld id="{8148BA30-B83C-47B3-9296-EBAC8C61CB4C}" type="datetimeFigureOut">
              <a:rPr lang="es-ES_tradnl"/>
              <a:pPr>
                <a:defRPr/>
              </a:pPr>
              <a:t>17/06/2022</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lnSpc>
                <a:spcPct val="100000"/>
              </a:lnSpc>
              <a:spcBef>
                <a:spcPts val="0"/>
              </a:spcBef>
              <a:spcAft>
                <a:spcPts val="0"/>
              </a:spcAft>
              <a:buFontTx/>
              <a:buNone/>
              <a:defRPr sz="1200" b="0">
                <a:solidFill>
                  <a:schemeClr val="tx1">
                    <a:tint val="75000"/>
                  </a:schemeClr>
                </a:solidFill>
                <a:latin typeface="+mn-lt"/>
              </a:defRPr>
            </a:lvl1pPr>
          </a:lstStyle>
          <a:p>
            <a:pPr>
              <a:defRPr/>
            </a:pP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lnSpc>
                <a:spcPct val="100000"/>
              </a:lnSpc>
              <a:spcBef>
                <a:spcPts val="0"/>
              </a:spcBef>
              <a:spcAft>
                <a:spcPts val="0"/>
              </a:spcAft>
              <a:buFontTx/>
              <a:buNone/>
              <a:defRPr sz="1200" b="0">
                <a:solidFill>
                  <a:schemeClr val="tx1">
                    <a:tint val="75000"/>
                  </a:schemeClr>
                </a:solidFill>
                <a:latin typeface="+mn-lt"/>
              </a:defRPr>
            </a:lvl1pPr>
          </a:lstStyle>
          <a:p>
            <a:pPr>
              <a:defRPr/>
            </a:pPr>
            <a:fld id="{0BFA7D0C-26FA-4BE9-8AEF-EA1A89CEC77E}" type="slidenum">
              <a:rPr lang="es-ES_tradnl"/>
              <a:pPr>
                <a:defRPr/>
              </a:pPr>
              <a:t>‹Nº›</a:t>
            </a:fld>
            <a:endParaRPr lang="es-ES_tradnl" dirty="0"/>
          </a:p>
        </p:txBody>
      </p:sp>
      <p:pic>
        <p:nvPicPr>
          <p:cNvPr id="1031" name="Imagen 6"/>
          <p:cNvPicPr>
            <a:picLocks noChangeAspect="1"/>
          </p:cNvPicPr>
          <p:nvPr userDrawn="1"/>
        </p:nvPicPr>
        <p:blipFill>
          <a:blip r:embed="rId14"/>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dp44secretaria@sepe.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dpz.es/" TargetMode="External"/><Relationship Id="rId2" Type="http://schemas.openxmlformats.org/officeDocument/2006/relationships/hyperlink" Target="http://www.sepe.es/"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famcp.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Imagen 6"/>
          <p:cNvPicPr>
            <a:picLocks noChangeAspect="1"/>
          </p:cNvPicPr>
          <p:nvPr/>
        </p:nvPicPr>
        <p:blipFill>
          <a:blip r:embed="rId2"/>
          <a:srcRect/>
          <a:stretch>
            <a:fillRect/>
          </a:stretch>
        </p:blipFill>
        <p:spPr bwMode="auto">
          <a:xfrm>
            <a:off x="0" y="-25589"/>
            <a:ext cx="9144000" cy="6858000"/>
          </a:xfrm>
          <a:prstGeom prst="rect">
            <a:avLst/>
          </a:prstGeom>
          <a:noFill/>
          <a:ln w="9525">
            <a:noFill/>
            <a:miter lim="800000"/>
            <a:headEnd/>
            <a:tailEnd/>
          </a:ln>
        </p:spPr>
      </p:pic>
      <p:sp>
        <p:nvSpPr>
          <p:cNvPr id="7" name="Rectangle 10"/>
          <p:cNvSpPr>
            <a:spLocks noChangeArrowheads="1"/>
          </p:cNvSpPr>
          <p:nvPr/>
        </p:nvSpPr>
        <p:spPr bwMode="auto">
          <a:xfrm>
            <a:off x="1331913" y="854075"/>
            <a:ext cx="7200900" cy="4154984"/>
          </a:xfrm>
          <a:prstGeom prst="rect">
            <a:avLst/>
          </a:prstGeom>
          <a:noFill/>
          <a:ln w="9525">
            <a:noFill/>
            <a:miter lim="800000"/>
            <a:headEnd/>
            <a:tailEnd/>
          </a:ln>
        </p:spPr>
        <p:txBody>
          <a:bodyPr>
            <a:spAutoFit/>
          </a:bodyPr>
          <a:lstStyle/>
          <a:p>
            <a:pPr algn="ctr">
              <a:defRPr/>
            </a:pPr>
            <a:r>
              <a:rPr lang="es-ES" sz="4400" dirty="0">
                <a:solidFill>
                  <a:srgbClr val="C0CCF6"/>
                </a:solidFill>
              </a:rPr>
              <a:t>A.E.P.S.A</a:t>
            </a:r>
          </a:p>
          <a:p>
            <a:pPr algn="ctr">
              <a:defRPr/>
            </a:pPr>
            <a:r>
              <a:rPr lang="es-ES" sz="5400" dirty="0">
                <a:solidFill>
                  <a:srgbClr val="FFFF00"/>
                </a:solidFill>
              </a:rPr>
              <a:t>Plan Especial de Aragón 2022</a:t>
            </a:r>
          </a:p>
          <a:p>
            <a:pPr algn="ctr">
              <a:defRPr/>
            </a:pPr>
            <a:r>
              <a:rPr lang="es-ES" sz="2800" dirty="0">
                <a:solidFill>
                  <a:schemeClr val="accent1">
                    <a:lumMod val="60000"/>
                    <a:lumOff val="40000"/>
                  </a:schemeClr>
                </a:solidFill>
              </a:rPr>
              <a:t>Servicio Público de Empleo Estatal</a:t>
            </a:r>
          </a:p>
          <a:p>
            <a:pPr algn="ctr">
              <a:defRPr/>
            </a:pPr>
            <a:r>
              <a:rPr lang="es-ES" sz="2800" dirty="0">
                <a:solidFill>
                  <a:schemeClr val="accent1">
                    <a:lumMod val="60000"/>
                    <a:lumOff val="40000"/>
                  </a:schemeClr>
                </a:solidFill>
              </a:rPr>
              <a:t>Dirección Provincial </a:t>
            </a:r>
          </a:p>
          <a:p>
            <a:pPr algn="ctr">
              <a:defRPr/>
            </a:pPr>
            <a:r>
              <a:rPr lang="es-ES" sz="2800" dirty="0">
                <a:solidFill>
                  <a:schemeClr val="accent1">
                    <a:lumMod val="60000"/>
                    <a:lumOff val="40000"/>
                  </a:schemeClr>
                </a:solidFill>
              </a:rPr>
              <a:t>TERUEL</a:t>
            </a:r>
          </a:p>
          <a:p>
            <a:pPr algn="ctr">
              <a:defRPr/>
            </a:pPr>
            <a:endParaRPr lang="es-ES" sz="2800" dirty="0">
              <a:solidFill>
                <a:schemeClr val="accent1">
                  <a:lumMod val="60000"/>
                  <a:lumOff val="40000"/>
                </a:schemeClr>
              </a:solidFill>
            </a:endParaRPr>
          </a:p>
        </p:txBody>
      </p:sp>
      <p:pic>
        <p:nvPicPr>
          <p:cNvPr id="1026" name="Picture 2" descr="Intra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5862542"/>
            <a:ext cx="2642604" cy="5482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2555875" y="415925"/>
            <a:ext cx="3671888" cy="457200"/>
          </a:xfrm>
          <a:prstGeom prst="rect">
            <a:avLst/>
          </a:prstGeom>
          <a:solidFill>
            <a:srgbClr val="FFCC00">
              <a:alpha val="74901"/>
            </a:srgbClr>
          </a:solidFill>
          <a:ln w="9525">
            <a:noFill/>
            <a:miter lim="800000"/>
            <a:headEnd/>
            <a:tailEnd/>
          </a:ln>
        </p:spPr>
        <p:txBody>
          <a:bodyPr>
            <a:spAutoFit/>
          </a:bodyPr>
          <a:lstStyle/>
          <a:p>
            <a:r>
              <a:rPr lang="es-ES" sz="2400">
                <a:solidFill>
                  <a:schemeClr val="bg1"/>
                </a:solidFill>
                <a:latin typeface="Century Gothic" pitchFamily="34" charset="0"/>
              </a:rPr>
              <a:t>	</a:t>
            </a:r>
            <a:r>
              <a:rPr lang="es-ES" sz="2200"/>
              <a:t>NORMATIVA BÁSICA</a:t>
            </a:r>
            <a:endParaRPr lang="es-ES" sz="2200" b="0" u="sng"/>
          </a:p>
        </p:txBody>
      </p:sp>
      <p:sp>
        <p:nvSpPr>
          <p:cNvPr id="13315" name="Rectangle 14"/>
          <p:cNvSpPr>
            <a:spLocks noChangeArrowheads="1"/>
          </p:cNvSpPr>
          <p:nvPr/>
        </p:nvSpPr>
        <p:spPr bwMode="auto">
          <a:xfrm>
            <a:off x="6994525" y="476250"/>
            <a:ext cx="1692275" cy="336550"/>
          </a:xfrm>
          <a:prstGeom prst="rect">
            <a:avLst/>
          </a:prstGeom>
          <a:solidFill>
            <a:srgbClr val="0000FF"/>
          </a:solidFill>
          <a:ln w="9525">
            <a:noFill/>
            <a:miter lim="800000"/>
            <a:headEnd/>
            <a:tailEnd/>
          </a:ln>
        </p:spPr>
        <p:txBody>
          <a:bodyPr>
            <a:spAutoFit/>
          </a:bodyPr>
          <a:lstStyle/>
          <a:p>
            <a:pPr defTabSz="914400"/>
            <a:r>
              <a:rPr lang="es-ES" sz="1600" dirty="0">
                <a:solidFill>
                  <a:srgbClr val="FFFF00"/>
                </a:solidFill>
              </a:rPr>
              <a:t>P. E. A . 2022</a:t>
            </a:r>
          </a:p>
        </p:txBody>
      </p:sp>
      <p:graphicFrame>
        <p:nvGraphicFramePr>
          <p:cNvPr id="25618" name="Group 18"/>
          <p:cNvGraphicFramePr>
            <a:graphicFrameLocks noGrp="1"/>
          </p:cNvGraphicFramePr>
          <p:nvPr>
            <p:extLst>
              <p:ext uri="{D42A27DB-BD31-4B8C-83A1-F6EECF244321}">
                <p14:modId xmlns:p14="http://schemas.microsoft.com/office/powerpoint/2010/main" val="21831112"/>
              </p:ext>
            </p:extLst>
          </p:nvPr>
        </p:nvGraphicFramePr>
        <p:xfrm>
          <a:off x="468313" y="1124744"/>
          <a:ext cx="8280400" cy="5247239"/>
        </p:xfrm>
        <a:graphic>
          <a:graphicData uri="http://schemas.openxmlformats.org/drawingml/2006/table">
            <a:tbl>
              <a:tblPr/>
              <a:tblGrid>
                <a:gridCol w="8280400">
                  <a:extLst>
                    <a:ext uri="{9D8B030D-6E8A-4147-A177-3AD203B41FA5}">
                      <a16:colId xmlns:a16="http://schemas.microsoft.com/office/drawing/2014/main" val="20000"/>
                    </a:ext>
                  </a:extLst>
                </a:gridCol>
              </a:tblGrid>
              <a:tr h="500806">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RD 939/1997, de 20 de junio</a:t>
                      </a:r>
                      <a:r>
                        <a:rPr kumimoji="0" lang="es-ES" sz="1200" b="1" i="0" u="none" strike="noStrike" cap="none" normalizeH="0" baseline="0" dirty="0">
                          <a:ln>
                            <a:noFill/>
                          </a:ln>
                          <a:solidFill>
                            <a:srgbClr val="336600"/>
                          </a:solidFill>
                          <a:effectLst/>
                          <a:latin typeface="Arial" charset="0"/>
                          <a:cs typeface="Times New Roman" pitchFamily="18" charset="0"/>
                        </a:rPr>
                        <a:t>, </a:t>
                      </a:r>
                      <a:r>
                        <a:rPr kumimoji="0" lang="es-ES" sz="1200" b="1" i="0" u="none" strike="noStrike" cap="none" normalizeH="0" baseline="0" dirty="0">
                          <a:ln>
                            <a:noFill/>
                          </a:ln>
                          <a:solidFill>
                            <a:schemeClr val="tx1"/>
                          </a:solidFill>
                          <a:effectLst/>
                          <a:latin typeface="Arial" charset="0"/>
                          <a:cs typeface="Times New Roman" pitchFamily="18" charset="0"/>
                        </a:rPr>
                        <a:t>que regula el Programa de Fomento de Empleo Agrario </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None/>
                        <a:tabLst>
                          <a:tab pos="1074738" algn="l"/>
                        </a:tabLst>
                      </a:pPr>
                      <a:r>
                        <a:rPr kumimoji="0" lang="es-ES" sz="1200" b="1" i="0" u="none" strike="noStrike" cap="none" normalizeH="0" baseline="0" dirty="0">
                          <a:ln>
                            <a:noFill/>
                          </a:ln>
                          <a:solidFill>
                            <a:schemeClr val="tx1"/>
                          </a:solidFill>
                          <a:effectLst/>
                          <a:latin typeface="Arial" charset="0"/>
                          <a:cs typeface="Times New Roman" pitchFamily="18" charset="0"/>
                        </a:rPr>
                        <a:t>       (B. O. E. 24/06/1997).</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0"/>
                  </a:ext>
                </a:extLst>
              </a:tr>
              <a:tr h="1391306">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Real Decreto 818/2021, de 28 de septiembre, </a:t>
                      </a:r>
                      <a:r>
                        <a:rPr kumimoji="0" lang="es-ES" sz="1200" b="1" i="0" u="none" strike="noStrike" kern="1200" cap="none" normalizeH="0" baseline="0" dirty="0">
                          <a:ln>
                            <a:noFill/>
                          </a:ln>
                          <a:solidFill>
                            <a:schemeClr val="tx1"/>
                          </a:solidFill>
                          <a:effectLst/>
                          <a:latin typeface="Arial" charset="0"/>
                          <a:ea typeface="+mn-ea"/>
                          <a:cs typeface="Times New Roman" pitchFamily="18" charset="0"/>
                        </a:rPr>
                        <a:t>que regula los programas comunes de activación para el empleo del Sistema Nacional de Empleo. </a:t>
                      </a:r>
                    </a:p>
                    <a:p>
                      <a:pPr marL="0" marR="0" lvl="0" indent="0" algn="just" defTabSz="914400" rtl="0" eaLnBrk="0" fontAlgn="base" latinLnBrk="0" hangingPunct="0">
                        <a:lnSpc>
                          <a:spcPct val="100000"/>
                        </a:lnSpc>
                        <a:spcBef>
                          <a:spcPct val="0"/>
                        </a:spcBef>
                        <a:spcAft>
                          <a:spcPct val="0"/>
                        </a:spcAft>
                        <a:buClrTx/>
                        <a:buSzTx/>
                        <a:buFont typeface="Wingdings" pitchFamily="2" charset="2"/>
                        <a:buNone/>
                        <a:tabLst>
                          <a:tab pos="1074738" algn="l"/>
                        </a:tabLst>
                      </a:pPr>
                      <a:endParaRPr kumimoji="0" lang="es-ES" sz="1200" b="1" i="0" u="none" strike="noStrike" cap="none" normalizeH="0" baseline="0" dirty="0">
                        <a:ln>
                          <a:noFill/>
                        </a:ln>
                        <a:solidFill>
                          <a:schemeClr val="hlink"/>
                        </a:solidFill>
                        <a:effectLst/>
                        <a:latin typeface="Arial"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Orden de 26 de octubre de 1998</a:t>
                      </a:r>
                      <a:r>
                        <a:rPr kumimoji="0" lang="es-ES" sz="1200" b="1" i="0" u="none" strike="noStrike" cap="none" normalizeH="0" baseline="0" dirty="0">
                          <a:ln>
                            <a:noFill/>
                          </a:ln>
                          <a:solidFill>
                            <a:schemeClr val="tx1"/>
                          </a:solidFill>
                          <a:effectLst/>
                          <a:latin typeface="Arial" charset="0"/>
                          <a:cs typeface="Times New Roman" pitchFamily="18" charset="0"/>
                        </a:rPr>
                        <a:t>, por la que se establecen las bases para la concesión de subvenciones por el Instituto Nacional de Empleo, en el ámbito de colaboración con las Corporaciones Locales para la contratación de trabajadores desempleados en la realización de obras y servicios de interés general y social (B. O. E. 21/11/1998). </a:t>
                      </a:r>
                      <a:r>
                        <a:rPr kumimoji="0" lang="es-ES" sz="1200" b="1" i="0" u="sng" strike="noStrike" cap="none" normalizeH="0" baseline="0" dirty="0">
                          <a:ln>
                            <a:noFill/>
                          </a:ln>
                          <a:solidFill>
                            <a:schemeClr val="tx1"/>
                          </a:solidFill>
                          <a:effectLst/>
                          <a:latin typeface="Arial" charset="0"/>
                          <a:cs typeface="Times New Roman" pitchFamily="18" charset="0"/>
                        </a:rPr>
                        <a:t>A los efectos de utilización de los modelos normalizados hasta que reglamentariamente se publiquen nuevos modelos.  </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1"/>
                  </a:ext>
                </a:extLst>
              </a:tr>
              <a:tr h="463769">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Resolución de 30 de marzo de 1999</a:t>
                      </a:r>
                      <a:r>
                        <a:rPr kumimoji="0" lang="es-ES" sz="1200" b="1" i="0" u="none" strike="noStrike" cap="none" normalizeH="0" baseline="0" dirty="0">
                          <a:ln>
                            <a:noFill/>
                          </a:ln>
                          <a:solidFill>
                            <a:schemeClr val="tx1"/>
                          </a:solidFill>
                          <a:effectLst/>
                          <a:latin typeface="Arial" charset="0"/>
                          <a:cs typeface="Times New Roman" pitchFamily="18" charset="0"/>
                        </a:rPr>
                        <a:t>, del Instituto Nacional de Empleo de desarrollo de la Orden de 26 de octubre de 1988 (B. O. E. 13/04/1999).</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2"/>
                  </a:ext>
                </a:extLst>
              </a:tr>
              <a:tr h="278261">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Ley 38/2003, de 17 de noviembre, General de Subvenciones</a:t>
                      </a:r>
                      <a:r>
                        <a:rPr kumimoji="0" lang="es-ES" sz="1200" b="1" i="0" u="none" strike="noStrike" cap="none" normalizeH="0" baseline="0" dirty="0">
                          <a:ln>
                            <a:noFill/>
                          </a:ln>
                          <a:solidFill>
                            <a:srgbClr val="336600"/>
                          </a:solidFill>
                          <a:effectLst/>
                          <a:latin typeface="Arial" charset="0"/>
                          <a:cs typeface="Times New Roman" pitchFamily="18" charset="0"/>
                        </a:rPr>
                        <a:t> </a:t>
                      </a:r>
                      <a:r>
                        <a:rPr kumimoji="0" lang="es-ES" sz="1200" b="1" i="0" u="none" strike="noStrike" cap="none" normalizeH="0" baseline="0" dirty="0">
                          <a:ln>
                            <a:noFill/>
                          </a:ln>
                          <a:solidFill>
                            <a:schemeClr val="tx1"/>
                          </a:solidFill>
                          <a:effectLst/>
                          <a:latin typeface="Arial" charset="0"/>
                          <a:cs typeface="Times New Roman" pitchFamily="18" charset="0"/>
                        </a:rPr>
                        <a:t>(B. O. E. 18/11/2003).</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3"/>
                  </a:ext>
                </a:extLst>
              </a:tr>
              <a:tr h="463769">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Orden TAS 3657/2003, de 22 de diciembre</a:t>
                      </a:r>
                      <a:r>
                        <a:rPr kumimoji="0" lang="es-ES" sz="1200" b="1" i="0" u="none" strike="noStrike" cap="none" normalizeH="0" baseline="0" dirty="0">
                          <a:ln>
                            <a:noFill/>
                          </a:ln>
                          <a:solidFill>
                            <a:schemeClr val="tx1"/>
                          </a:solidFill>
                          <a:effectLst/>
                          <a:latin typeface="Arial" charset="0"/>
                          <a:cs typeface="Times New Roman" pitchFamily="18" charset="0"/>
                        </a:rPr>
                        <a:t>, por la que se modifica la de 26 de octubre de 1988 (B. O. E. 30/12/2003).</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4"/>
                  </a:ext>
                </a:extLst>
              </a:tr>
              <a:tr h="834783">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Orden TAS/816/2005, de 21 de marzo</a:t>
                      </a:r>
                      <a:r>
                        <a:rPr kumimoji="0" lang="es-ES" sz="1200" b="1" i="0" u="none" strike="noStrike" cap="none" normalizeH="0" baseline="0" dirty="0">
                          <a:ln>
                            <a:noFill/>
                          </a:ln>
                          <a:solidFill>
                            <a:schemeClr val="tx1"/>
                          </a:solidFill>
                          <a:effectLst/>
                          <a:latin typeface="Arial" charset="0"/>
                          <a:cs typeface="Times New Roman" pitchFamily="18" charset="0"/>
                        </a:rPr>
                        <a:t>, por la que se adecuan al régimen jurídico establecido en la Ley 38/2003, de 17 de noviembre, General de Subvenciones, las normas reguladoras de subvenciones que se concedan por el Servicio Público de Empleo Estatal en los ámbitos de empleo de formación profesional ocupacional.</a:t>
                      </a:r>
                      <a:endParaRPr kumimoji="0" lang="es-ES" sz="1200" b="1" i="0" u="none" strike="noStrike" cap="none" normalizeH="0" baseline="0" dirty="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5"/>
                  </a:ext>
                </a:extLst>
              </a:tr>
              <a:tr h="463769">
                <a:tc>
                  <a:txBody>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cap="none" normalizeH="0" baseline="0" dirty="0">
                          <a:ln>
                            <a:noFill/>
                          </a:ln>
                          <a:solidFill>
                            <a:schemeClr val="hlink"/>
                          </a:solidFill>
                          <a:effectLst/>
                          <a:latin typeface="Arial" charset="0"/>
                          <a:cs typeface="Times New Roman" pitchFamily="18" charset="0"/>
                        </a:rPr>
                        <a:t>R. D. 357/ 2006, de 24 de marzo</a:t>
                      </a:r>
                      <a:r>
                        <a:rPr kumimoji="0" lang="es-ES" sz="1200" b="1" i="0" u="none" strike="noStrike" cap="none" normalizeH="0" baseline="0" dirty="0">
                          <a:ln>
                            <a:noFill/>
                          </a:ln>
                          <a:solidFill>
                            <a:schemeClr val="tx1"/>
                          </a:solidFill>
                          <a:effectLst/>
                          <a:latin typeface="Arial" charset="0"/>
                          <a:cs typeface="Times New Roman" pitchFamily="18" charset="0"/>
                        </a:rPr>
                        <a:t>, por el que se regula la concesión directa de determinadas subvenciones en los ámbitos del empleo y de la formación profesional</a:t>
                      </a:r>
                      <a:r>
                        <a:rPr kumimoji="0" lang="es-ES" sz="1200" b="1" i="0" u="none" strike="noStrike" cap="none" normalizeH="0" baseline="0" dirty="0">
                          <a:ln>
                            <a:noFill/>
                          </a:ln>
                          <a:solidFill>
                            <a:srgbClr val="336600"/>
                          </a:solidFill>
                          <a:effectLst/>
                          <a:latin typeface="Arial" charset="0"/>
                          <a:cs typeface="Times New Roman" pitchFamily="18" charset="0"/>
                        </a:rPr>
                        <a:t> </a:t>
                      </a:r>
                      <a:r>
                        <a:rPr kumimoji="0" lang="es-ES" sz="1200" b="1" i="0" u="none" strike="noStrike" cap="none" normalizeH="0" baseline="0" dirty="0">
                          <a:ln>
                            <a:noFill/>
                          </a:ln>
                          <a:solidFill>
                            <a:schemeClr val="tx1"/>
                          </a:solidFill>
                          <a:effectLst/>
                          <a:latin typeface="Arial" charset="0"/>
                          <a:cs typeface="Times New Roman" pitchFamily="18" charset="0"/>
                        </a:rPr>
                        <a:t>ocupacional.</a:t>
                      </a:r>
                      <a:endParaRPr kumimoji="0" lang="es-ES" sz="1200" b="1" i="0" u="none" strike="noStrike" cap="none" normalizeH="0" baseline="0" dirty="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6"/>
                  </a:ext>
                </a:extLst>
              </a:tr>
              <a:tr h="687602">
                <a:tc>
                  <a:txBody>
                    <a:bodyPr/>
                    <a:lstStyle/>
                    <a:p>
                      <a:pPr marL="342900" marR="0" lvl="0" indent="-342900" algn="just" defTabSz="914400" rtl="0" eaLnBrk="0" fontAlgn="base" latinLnBrk="0" hangingPunct="0">
                        <a:lnSpc>
                          <a:spcPct val="100000"/>
                        </a:lnSpc>
                        <a:spcBef>
                          <a:spcPct val="0"/>
                        </a:spcBef>
                        <a:spcAft>
                          <a:spcPts val="700"/>
                        </a:spcAft>
                        <a:buClrTx/>
                        <a:buSzTx/>
                        <a:buFont typeface="Wingdings" pitchFamily="2" charset="2"/>
                        <a:buChar char="Ø"/>
                        <a:tabLst>
                          <a:tab pos="1074738" algn="l"/>
                        </a:tabLst>
                      </a:pPr>
                      <a:r>
                        <a:rPr kumimoji="0" lang="es-ES_tradnl" sz="1200" b="1" i="0" u="none" strike="noStrike" cap="none" normalizeH="0" baseline="0" dirty="0">
                          <a:ln>
                            <a:noFill/>
                          </a:ln>
                          <a:solidFill>
                            <a:srgbClr val="0000DA"/>
                          </a:solidFill>
                          <a:effectLst/>
                          <a:latin typeface="Arial" charset="0"/>
                          <a:cs typeface="Times New Roman" pitchFamily="18" charset="0"/>
                        </a:rPr>
                        <a:t>Convocatoria en BOPT nº 101 de 30 de mayo de 2019</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tab pos="1074738" algn="l"/>
                        </a:tabLst>
                      </a:pPr>
                      <a:r>
                        <a:rPr kumimoji="0" lang="es-ES" sz="1200" b="1" i="0" u="none" strike="noStrike" kern="1200" cap="none" normalizeH="0" baseline="0" dirty="0">
                          <a:ln>
                            <a:noFill/>
                          </a:ln>
                          <a:solidFill>
                            <a:srgbClr val="0000DA"/>
                          </a:solidFill>
                          <a:effectLst/>
                          <a:latin typeface="Arial" charset="0"/>
                          <a:ea typeface="+mn-ea"/>
                          <a:cs typeface="Times New Roman" pitchFamily="18" charset="0"/>
                        </a:rPr>
                        <a:t>Ley 39/2015, de 1 de octubre, del Procedimiento Administrativo Común de las Administraciones Públicas.</a:t>
                      </a:r>
                      <a:endParaRPr kumimoji="0" lang="es-ES" sz="1200" b="1" i="0" u="none" strike="noStrike" cap="none" normalizeH="0" baseline="0" dirty="0">
                        <a:ln>
                          <a:noFill/>
                        </a:ln>
                        <a:solidFill>
                          <a:srgbClr val="0000DA"/>
                        </a:solidFill>
                        <a:effectLst/>
                        <a:latin typeface="Arial" charset="0"/>
                        <a:cs typeface="Times New Roman" pitchFamily="18"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7"/>
                  </a:ext>
                </a:extLst>
              </a:tr>
            </a:tbl>
          </a:graphicData>
        </a:graphic>
      </p:graphicFrame>
      <p:pic>
        <p:nvPicPr>
          <p:cNvPr id="13329" name="Picture 18"/>
          <p:cNvPicPr>
            <a:picLocks noChangeAspect="1" noChangeArrowheads="1"/>
          </p:cNvPicPr>
          <p:nvPr/>
        </p:nvPicPr>
        <p:blipFill>
          <a:blip r:embed="rId4"/>
          <a:srcRect/>
          <a:stretch>
            <a:fillRect/>
          </a:stretch>
        </p:blipFill>
        <p:spPr bwMode="auto">
          <a:xfrm>
            <a:off x="7667625" y="6381750"/>
            <a:ext cx="1295400" cy="263525"/>
          </a:xfrm>
          <a:prstGeom prst="rect">
            <a:avLst/>
          </a:prstGeom>
          <a:noFill/>
          <a:ln w="9525">
            <a:noFill/>
            <a:miter lim="800000"/>
            <a:headEnd/>
            <a:tailEnd/>
          </a:ln>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2700" y="6381750"/>
            <a:ext cx="1330325"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5"/>
          <p:cNvSpPr txBox="1">
            <a:spLocks noChangeArrowheads="1"/>
          </p:cNvSpPr>
          <p:nvPr/>
        </p:nvSpPr>
        <p:spPr bwMode="auto">
          <a:xfrm>
            <a:off x="1042988" y="1772816"/>
            <a:ext cx="6840537" cy="4616648"/>
          </a:xfrm>
          <a:prstGeom prst="rect">
            <a:avLst/>
          </a:prstGeom>
          <a:gradFill rotWithShape="1">
            <a:gsLst>
              <a:gs pos="0">
                <a:srgbClr val="8CADD4">
                  <a:alpha val="65999"/>
                </a:srgbClr>
              </a:gs>
              <a:gs pos="100000">
                <a:schemeClr val="bg1"/>
              </a:gs>
            </a:gsLst>
            <a:lin ang="5400000" scaled="1"/>
          </a:gradFill>
          <a:ln w="9525" algn="ctr">
            <a:solidFill>
              <a:schemeClr val="tx1"/>
            </a:solidFill>
            <a:miter lim="800000"/>
            <a:headEnd/>
            <a:tailEnd/>
          </a:ln>
        </p:spPr>
        <p:txBody>
          <a:bodyPr wrap="square" lIns="0" tIns="0" rIns="0" bIns="0">
            <a:spAutoFit/>
          </a:bodyPr>
          <a:lstStyle/>
          <a:p>
            <a:pPr algn="ctr"/>
            <a:endParaRPr lang="es-ES" sz="2000" dirty="0">
              <a:cs typeface="Arial" pitchFamily="34" charset="0"/>
            </a:endParaRPr>
          </a:p>
          <a:p>
            <a:pPr algn="ctr"/>
            <a:r>
              <a:rPr lang="es-ES" sz="2000" dirty="0">
                <a:cs typeface="Arial" pitchFamily="34" charset="0"/>
              </a:rPr>
              <a:t>Estamos a su disposición en: </a:t>
            </a:r>
          </a:p>
          <a:p>
            <a:pPr algn="ctr"/>
            <a:br>
              <a:rPr lang="es-ES" sz="2000" dirty="0">
                <a:cs typeface="Arial" pitchFamily="34" charset="0"/>
              </a:rPr>
            </a:br>
            <a:r>
              <a:rPr lang="es-ES" sz="2000" dirty="0">
                <a:cs typeface="Arial" pitchFamily="34" charset="0"/>
              </a:rPr>
              <a:t>Dirección Provincial del SPEE Teruel</a:t>
            </a:r>
          </a:p>
          <a:p>
            <a:pPr algn="ctr"/>
            <a:endParaRPr lang="es-ES" sz="2000" dirty="0">
              <a:cs typeface="Arial" pitchFamily="34" charset="0"/>
            </a:endParaRPr>
          </a:p>
          <a:p>
            <a:pPr algn="ctr"/>
            <a:r>
              <a:rPr lang="es-ES" sz="2000" dirty="0">
                <a:cs typeface="Arial" pitchFamily="34" charset="0"/>
              </a:rPr>
              <a:t>Coordinación de Políticas Activas de Empleo</a:t>
            </a:r>
          </a:p>
          <a:p>
            <a:pPr algn="ctr"/>
            <a:endParaRPr lang="es-ES" sz="2000" dirty="0">
              <a:cs typeface="Arial" pitchFamily="34" charset="0"/>
            </a:endParaRPr>
          </a:p>
          <a:p>
            <a:pPr algn="ctr"/>
            <a:r>
              <a:rPr lang="es-ES" sz="2000" dirty="0">
                <a:cs typeface="Arial" pitchFamily="34" charset="0"/>
              </a:rPr>
              <a:t>C/ Nicanor Villalta, 22   44003 – Teruel</a:t>
            </a:r>
          </a:p>
          <a:p>
            <a:pPr algn="ctr"/>
            <a:endParaRPr lang="es-ES" sz="2000" dirty="0">
              <a:cs typeface="Arial" pitchFamily="34" charset="0"/>
            </a:endParaRPr>
          </a:p>
          <a:p>
            <a:pPr algn="ctr"/>
            <a:r>
              <a:rPr lang="es-ES" sz="2000" dirty="0">
                <a:cs typeface="Arial" pitchFamily="34" charset="0"/>
              </a:rPr>
              <a:t>Teléfono: 978.96.89.21</a:t>
            </a:r>
          </a:p>
          <a:p>
            <a:pPr algn="ctr"/>
            <a:endParaRPr lang="es-ES" sz="2000" dirty="0">
              <a:cs typeface="Arial" pitchFamily="34" charset="0"/>
            </a:endParaRPr>
          </a:p>
          <a:p>
            <a:pPr algn="ctr"/>
            <a:r>
              <a:rPr lang="es-ES" sz="2000" dirty="0">
                <a:cs typeface="Arial" pitchFamily="34" charset="0"/>
              </a:rPr>
              <a:t>DIR: EA0041656</a:t>
            </a:r>
          </a:p>
          <a:p>
            <a:pPr algn="ctr"/>
            <a:endParaRPr lang="es-ES" sz="2000" dirty="0">
              <a:cs typeface="Arial" pitchFamily="34" charset="0"/>
            </a:endParaRPr>
          </a:p>
          <a:p>
            <a:pPr algn="ctr"/>
            <a:r>
              <a:rPr lang="es-ES" sz="2000" dirty="0">
                <a:cs typeface="Arial" pitchFamily="34" charset="0"/>
              </a:rPr>
              <a:t>Buzón de correo:  </a:t>
            </a:r>
            <a:r>
              <a:rPr lang="es-ES" sz="2000" dirty="0">
                <a:cs typeface="Arial" pitchFamily="34" charset="0"/>
                <a:hlinkClick r:id="rId2"/>
              </a:rPr>
              <a:t>dp44secretaria@sepe.es</a:t>
            </a:r>
            <a:endParaRPr lang="es-ES" sz="2000" dirty="0">
              <a:cs typeface="Arial" pitchFamily="34" charset="0"/>
            </a:endParaRPr>
          </a:p>
          <a:p>
            <a:pPr algn="ctr"/>
            <a:endParaRPr lang="es-ES" sz="2000" dirty="0">
              <a:cs typeface="Arial" pitchFamily="34" charset="0"/>
            </a:endParaRPr>
          </a:p>
        </p:txBody>
      </p:sp>
      <p:sp>
        <p:nvSpPr>
          <p:cNvPr id="14340" name="Text Box 7"/>
          <p:cNvSpPr txBox="1">
            <a:spLocks noChangeArrowheads="1"/>
          </p:cNvSpPr>
          <p:nvPr/>
        </p:nvSpPr>
        <p:spPr bwMode="auto">
          <a:xfrm>
            <a:off x="1042988" y="1368425"/>
            <a:ext cx="6840537" cy="314325"/>
          </a:xfrm>
          <a:prstGeom prst="rect">
            <a:avLst/>
          </a:prstGeom>
          <a:solidFill>
            <a:srgbClr val="DAB000">
              <a:alpha val="67842"/>
            </a:srgbClr>
          </a:solidFill>
          <a:ln w="9525" algn="ctr">
            <a:solidFill>
              <a:schemeClr val="tx1"/>
            </a:solidFill>
            <a:miter lim="800000"/>
            <a:headEnd/>
            <a:tailEnd/>
          </a:ln>
        </p:spPr>
        <p:txBody>
          <a:bodyPr lIns="0" tIns="0" rIns="0" bIns="0">
            <a:spAutoFit/>
          </a:bodyPr>
          <a:lstStyle/>
          <a:p>
            <a:pPr algn="ctr">
              <a:spcBef>
                <a:spcPct val="50000"/>
              </a:spcBef>
            </a:pPr>
            <a:r>
              <a:rPr lang="es-ES" sz="2000">
                <a:latin typeface="Century Gothic" pitchFamily="34" charset="0"/>
              </a:rPr>
              <a:t>MUCHAS GRACIAS POR SU ATENCIÓN</a:t>
            </a:r>
            <a:r>
              <a:rPr lang="es-ES" sz="2000">
                <a:latin typeface="Tahoma" pitchFamily="34" charset="0"/>
              </a:rPr>
              <a:t>.</a:t>
            </a:r>
          </a:p>
        </p:txBody>
      </p:sp>
      <p:sp>
        <p:nvSpPr>
          <p:cNvPr id="14341" name="Rectangle 14"/>
          <p:cNvSpPr>
            <a:spLocks noChangeArrowheads="1"/>
          </p:cNvSpPr>
          <p:nvPr/>
        </p:nvSpPr>
        <p:spPr bwMode="auto">
          <a:xfrm>
            <a:off x="6994525" y="476250"/>
            <a:ext cx="1692275"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pic>
        <p:nvPicPr>
          <p:cNvPr id="6" name="5 Imagen" descr="LOGO-WEB_SIN_SEPE PARA DIPLOMA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0662" y="6389464"/>
            <a:ext cx="1114045" cy="2938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uadroTexto 10"/>
          <p:cNvSpPr txBox="1">
            <a:spLocks noChangeArrowheads="1"/>
          </p:cNvSpPr>
          <p:nvPr/>
        </p:nvSpPr>
        <p:spPr bwMode="auto">
          <a:xfrm>
            <a:off x="0" y="461963"/>
            <a:ext cx="10052050" cy="457200"/>
          </a:xfrm>
          <a:prstGeom prst="rect">
            <a:avLst/>
          </a:prstGeom>
          <a:noFill/>
          <a:ln w="9525">
            <a:noFill/>
            <a:miter lim="800000"/>
            <a:headEnd/>
            <a:tailEnd/>
          </a:ln>
        </p:spPr>
        <p:txBody>
          <a:bodyPr>
            <a:spAutoFit/>
          </a:bodyPr>
          <a:lstStyle/>
          <a:p>
            <a:r>
              <a:rPr lang="es-ES_tradnl" sz="2400" b="0">
                <a:solidFill>
                  <a:schemeClr val="bg1"/>
                </a:solidFill>
                <a:latin typeface="Arial Bold"/>
                <a:ea typeface="Arial Bold"/>
                <a:cs typeface="Arial Bold"/>
              </a:rPr>
              <a:t>        </a:t>
            </a:r>
          </a:p>
        </p:txBody>
      </p:sp>
      <p:sp>
        <p:nvSpPr>
          <p:cNvPr id="3075" name="Rectangle 14"/>
          <p:cNvSpPr>
            <a:spLocks noChangeArrowheads="1"/>
          </p:cNvSpPr>
          <p:nvPr/>
        </p:nvSpPr>
        <p:spPr bwMode="auto">
          <a:xfrm>
            <a:off x="7164388" y="361950"/>
            <a:ext cx="1798637"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sp>
        <p:nvSpPr>
          <p:cNvPr id="3076" name="Text Box 15"/>
          <p:cNvSpPr txBox="1">
            <a:spLocks noChangeArrowheads="1"/>
          </p:cNvSpPr>
          <p:nvPr/>
        </p:nvSpPr>
        <p:spPr bwMode="auto">
          <a:xfrm>
            <a:off x="3203575" y="361950"/>
            <a:ext cx="2592388" cy="466725"/>
          </a:xfrm>
          <a:prstGeom prst="rect">
            <a:avLst/>
          </a:prstGeom>
          <a:solidFill>
            <a:srgbClr val="FFCC00">
              <a:alpha val="63921"/>
            </a:srgbClr>
          </a:solidFill>
          <a:ln w="9525" algn="ctr">
            <a:solidFill>
              <a:schemeClr val="bg1"/>
            </a:solidFill>
            <a:miter lim="800000"/>
            <a:headEnd/>
            <a:tailEnd/>
          </a:ln>
        </p:spPr>
        <p:txBody>
          <a:bodyPr>
            <a:spAutoFit/>
          </a:bodyPr>
          <a:lstStyle/>
          <a:p>
            <a:pPr algn="just"/>
            <a:r>
              <a:rPr lang="es-ES" sz="2400" dirty="0">
                <a:solidFill>
                  <a:schemeClr val="bg1"/>
                </a:solidFill>
              </a:rPr>
              <a:t>    </a:t>
            </a:r>
            <a:r>
              <a:rPr lang="es-ES" sz="2200" dirty="0"/>
              <a:t>NOVEDADES</a:t>
            </a:r>
          </a:p>
        </p:txBody>
      </p:sp>
      <p:sp>
        <p:nvSpPr>
          <p:cNvPr id="3077" name="Text Box 16"/>
          <p:cNvSpPr txBox="1">
            <a:spLocks noChangeArrowheads="1"/>
          </p:cNvSpPr>
          <p:nvPr/>
        </p:nvSpPr>
        <p:spPr bwMode="auto">
          <a:xfrm>
            <a:off x="357188" y="4797425"/>
            <a:ext cx="8462962" cy="1296988"/>
          </a:xfrm>
          <a:prstGeom prst="rect">
            <a:avLst/>
          </a:prstGeom>
          <a:solidFill>
            <a:srgbClr val="FFFFCC"/>
          </a:solidFill>
          <a:ln w="9525" algn="ctr">
            <a:solidFill>
              <a:schemeClr val="tx1"/>
            </a:solidFill>
            <a:miter lim="800000"/>
            <a:headEnd/>
            <a:tailEnd/>
          </a:ln>
        </p:spPr>
        <p:txBody>
          <a:bodyPr anchor="ctr"/>
          <a:lstStyle/>
          <a:p>
            <a:pPr algn="ctr">
              <a:spcBef>
                <a:spcPct val="50000"/>
              </a:spcBef>
            </a:pPr>
            <a:r>
              <a:rPr lang="es-ES" u="sng" dirty="0">
                <a:solidFill>
                  <a:schemeClr val="hlink"/>
                </a:solidFill>
              </a:rPr>
              <a:t>Convocatoria anual se publicará en el BOPT</a:t>
            </a:r>
          </a:p>
          <a:p>
            <a:pPr algn="ctr">
              <a:spcBef>
                <a:spcPct val="50000"/>
              </a:spcBef>
            </a:pPr>
            <a:r>
              <a:rPr lang="es-ES" dirty="0">
                <a:solidFill>
                  <a:srgbClr val="B40022"/>
                </a:solidFill>
              </a:rPr>
              <a:t>Plazo solicitud: 1mes</a:t>
            </a:r>
            <a:r>
              <a:rPr lang="es-ES" dirty="0"/>
              <a:t> a partir del día siguiente a la publicación de la Convocatoria en el BOPT</a:t>
            </a:r>
          </a:p>
        </p:txBody>
      </p:sp>
      <p:sp>
        <p:nvSpPr>
          <p:cNvPr id="15365" name="Text Box 17"/>
          <p:cNvSpPr txBox="1">
            <a:spLocks noChangeArrowheads="1"/>
          </p:cNvSpPr>
          <p:nvPr/>
        </p:nvSpPr>
        <p:spPr bwMode="auto">
          <a:xfrm>
            <a:off x="357188" y="1412875"/>
            <a:ext cx="8462962" cy="2092881"/>
          </a:xfrm>
          <a:prstGeom prst="rect">
            <a:avLst/>
          </a:prstGeom>
          <a:solidFill>
            <a:schemeClr val="tx2">
              <a:lumMod val="40000"/>
              <a:lumOff val="60000"/>
              <a:alpha val="38000"/>
            </a:schemeClr>
          </a:solidFill>
          <a:ln w="12700" algn="ctr">
            <a:solidFill>
              <a:schemeClr val="tx1"/>
            </a:solidFill>
            <a:miter lim="800000"/>
            <a:headEnd/>
            <a:tailEnd/>
          </a:ln>
        </p:spPr>
        <p:txBody>
          <a:bodyPr>
            <a:spAutoFit/>
          </a:bodyPr>
          <a:lstStyle/>
          <a:p>
            <a:pPr marL="92075" indent="352425" algn="just" defTabSz="914400">
              <a:defRPr/>
            </a:pPr>
            <a:endParaRPr lang="es-ES" dirty="0">
              <a:latin typeface="Arial" charset="0"/>
            </a:endParaRPr>
          </a:p>
          <a:p>
            <a:pPr marL="92075" indent="352425" algn="just" defTabSz="914400">
              <a:defRPr/>
            </a:pPr>
            <a:r>
              <a:rPr lang="es-ES" dirty="0">
                <a:latin typeface="Arial" charset="0"/>
              </a:rPr>
              <a:t>Se podrá acceder a la Convocatoria del Plan Especial de Aragón 2022 desde nuestra página web: </a:t>
            </a:r>
            <a:r>
              <a:rPr lang="es-ES" dirty="0">
                <a:solidFill>
                  <a:schemeClr val="hlink"/>
                </a:solidFill>
                <a:latin typeface="Arial" charset="0"/>
                <a:hlinkClick r:id="rId2"/>
              </a:rPr>
              <a:t>www.sepe.es</a:t>
            </a:r>
            <a:r>
              <a:rPr lang="es-ES" dirty="0">
                <a:latin typeface="Arial" charset="0"/>
              </a:rPr>
              <a:t>,</a:t>
            </a:r>
            <a:r>
              <a:rPr lang="es-ES" dirty="0">
                <a:solidFill>
                  <a:schemeClr val="hlink"/>
                </a:solidFill>
                <a:latin typeface="Arial" charset="0"/>
              </a:rPr>
              <a:t> </a:t>
            </a:r>
            <a:r>
              <a:rPr lang="es-ES" dirty="0">
                <a:latin typeface="Arial" charset="0"/>
              </a:rPr>
              <a:t>donde se podrán descargar los impresos para poderlos cumplimentar directamente.</a:t>
            </a:r>
          </a:p>
          <a:p>
            <a:pPr marL="361950" indent="265113" algn="ctr" defTabSz="914400">
              <a:defRPr/>
            </a:pPr>
            <a:r>
              <a:rPr lang="es-ES" sz="2000" dirty="0">
                <a:solidFill>
                  <a:schemeClr val="hlink"/>
                </a:solidFill>
                <a:latin typeface="Arial" charset="0"/>
              </a:rPr>
              <a:t> </a:t>
            </a:r>
          </a:p>
          <a:p>
            <a:pPr marL="92075" indent="352425" defTabSz="914400">
              <a:defRPr/>
            </a:pPr>
            <a:r>
              <a:rPr lang="es-ES" dirty="0">
                <a:latin typeface="Arial" charset="0"/>
              </a:rPr>
              <a:t>También se podrá acceder a la Convocatoria  a través del enlace creado en las páginas siguientes:  </a:t>
            </a:r>
            <a:r>
              <a:rPr lang="es-ES" sz="2000" dirty="0">
                <a:solidFill>
                  <a:schemeClr val="hlink"/>
                </a:solidFill>
                <a:latin typeface="Arial" charset="0"/>
                <a:hlinkClick r:id="rId3"/>
              </a:rPr>
              <a:t>www.dpteruel</a:t>
            </a:r>
            <a:r>
              <a:rPr lang="es-ES" sz="2000" u="sng" dirty="0">
                <a:solidFill>
                  <a:schemeClr val="hlink"/>
                </a:solidFill>
                <a:latin typeface="Arial" charset="0"/>
                <a:hlinkClick r:id="rId3"/>
              </a:rPr>
              <a:t>.es</a:t>
            </a:r>
            <a:r>
              <a:rPr lang="es-ES" sz="2000" dirty="0">
                <a:solidFill>
                  <a:schemeClr val="hlink"/>
                </a:solidFill>
                <a:latin typeface="Arial" charset="0"/>
              </a:rPr>
              <a:t>  y  </a:t>
            </a:r>
            <a:r>
              <a:rPr lang="es-ES" sz="2000" u="sng" dirty="0">
                <a:solidFill>
                  <a:schemeClr val="hlink"/>
                </a:solidFill>
                <a:latin typeface="Arial" charset="0"/>
                <a:hlinkClick r:id="rId4"/>
              </a:rPr>
              <a:t>www.famcp.org</a:t>
            </a:r>
            <a:r>
              <a:rPr lang="es-ES" sz="2000" dirty="0">
                <a:solidFill>
                  <a:schemeClr val="hlink"/>
                </a:solidFill>
                <a:latin typeface="Arial" charset="0"/>
              </a:rPr>
              <a:t>   </a:t>
            </a:r>
            <a:endParaRPr lang="es-ES" dirty="0">
              <a:solidFill>
                <a:schemeClr val="hlink"/>
              </a:solidFill>
              <a:latin typeface="Arial" charset="0"/>
            </a:endParaRPr>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4288" y="6381328"/>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Text Box 14"/>
          <p:cNvSpPr txBox="1">
            <a:spLocks noChangeArrowheads="1"/>
          </p:cNvSpPr>
          <p:nvPr/>
        </p:nvSpPr>
        <p:spPr bwMode="auto">
          <a:xfrm>
            <a:off x="252413" y="1630586"/>
            <a:ext cx="3743325" cy="430262"/>
          </a:xfrm>
          <a:prstGeom prst="rect">
            <a:avLst/>
          </a:prstGeom>
          <a:solidFill>
            <a:srgbClr val="FFFFCC"/>
          </a:solidFill>
          <a:ln w="19050" algn="ctr">
            <a:solidFill>
              <a:schemeClr val="tx1"/>
            </a:solidFill>
            <a:miter lim="800000"/>
            <a:headEnd/>
            <a:tailEnd/>
          </a:ln>
        </p:spPr>
        <p:txBody>
          <a:bodyPr anchor="ctr"/>
          <a:lstStyle/>
          <a:p>
            <a:pPr algn="ctr">
              <a:spcBef>
                <a:spcPct val="50000"/>
              </a:spcBef>
            </a:pPr>
            <a:r>
              <a:rPr lang="es-ES"/>
              <a:t>ESTA DIRIGIDO A:</a:t>
            </a:r>
          </a:p>
        </p:txBody>
      </p:sp>
      <p:sp>
        <p:nvSpPr>
          <p:cNvPr id="4099" name="Rectangle 15"/>
          <p:cNvSpPr>
            <a:spLocks noChangeArrowheads="1"/>
          </p:cNvSpPr>
          <p:nvPr/>
        </p:nvSpPr>
        <p:spPr bwMode="auto">
          <a:xfrm>
            <a:off x="3995738" y="1630586"/>
            <a:ext cx="4752975" cy="430262"/>
          </a:xfrm>
          <a:prstGeom prst="rect">
            <a:avLst/>
          </a:prstGeom>
          <a:solidFill>
            <a:srgbClr val="FFFFCC"/>
          </a:solidFill>
          <a:ln w="9525">
            <a:solidFill>
              <a:schemeClr val="tx1"/>
            </a:solidFill>
            <a:miter lim="800000"/>
            <a:headEnd/>
            <a:tailEnd/>
          </a:ln>
        </p:spPr>
        <p:txBody>
          <a:bodyPr anchor="ctr"/>
          <a:lstStyle/>
          <a:p>
            <a:pPr algn="ctr"/>
            <a:r>
              <a:rPr lang="es-ES"/>
              <a:t>Ayuntamientos </a:t>
            </a:r>
          </a:p>
        </p:txBody>
      </p:sp>
      <p:sp>
        <p:nvSpPr>
          <p:cNvPr id="4101" name="Text Box 17"/>
          <p:cNvSpPr txBox="1">
            <a:spLocks noChangeArrowheads="1"/>
          </p:cNvSpPr>
          <p:nvPr/>
        </p:nvSpPr>
        <p:spPr bwMode="auto">
          <a:xfrm>
            <a:off x="252413" y="2060848"/>
            <a:ext cx="3743325" cy="649288"/>
          </a:xfrm>
          <a:prstGeom prst="rect">
            <a:avLst/>
          </a:prstGeom>
          <a:solidFill>
            <a:srgbClr val="88A9D2">
              <a:alpha val="72940"/>
            </a:srgbClr>
          </a:solidFill>
          <a:ln w="19050" algn="ctr">
            <a:solidFill>
              <a:schemeClr val="tx1"/>
            </a:solidFill>
            <a:miter lim="800000"/>
            <a:headEnd/>
            <a:tailEnd/>
          </a:ln>
        </p:spPr>
        <p:txBody>
          <a:bodyPr anchor="ctr"/>
          <a:lstStyle/>
          <a:p>
            <a:pPr algn="ctr">
              <a:spcBef>
                <a:spcPct val="50000"/>
              </a:spcBef>
            </a:pPr>
            <a:r>
              <a:rPr lang="es-ES"/>
              <a:t>REQUISITOS DE LOS TRABAJADORES:</a:t>
            </a:r>
          </a:p>
        </p:txBody>
      </p:sp>
      <p:sp>
        <p:nvSpPr>
          <p:cNvPr id="4102" name="Rectangle 18"/>
          <p:cNvSpPr>
            <a:spLocks noChangeArrowheads="1"/>
          </p:cNvSpPr>
          <p:nvPr/>
        </p:nvSpPr>
        <p:spPr bwMode="auto">
          <a:xfrm>
            <a:off x="3995738" y="2060848"/>
            <a:ext cx="4752975" cy="649288"/>
          </a:xfrm>
          <a:prstGeom prst="rect">
            <a:avLst/>
          </a:prstGeom>
          <a:solidFill>
            <a:srgbClr val="88A9D2">
              <a:alpha val="78822"/>
            </a:srgbClr>
          </a:solidFill>
          <a:ln w="9525">
            <a:solidFill>
              <a:schemeClr val="tx1"/>
            </a:solidFill>
            <a:miter lim="800000"/>
            <a:headEnd/>
            <a:tailEnd/>
          </a:ln>
        </p:spPr>
        <p:txBody>
          <a:bodyPr anchor="ctr"/>
          <a:lstStyle/>
          <a:p>
            <a:pPr algn="ctr"/>
            <a:r>
              <a:rPr lang="es-ES"/>
              <a:t>Desempleados,</a:t>
            </a:r>
          </a:p>
          <a:p>
            <a:pPr algn="ctr"/>
            <a:r>
              <a:rPr lang="es-ES"/>
              <a:t>preferentemente eventuales agrarios</a:t>
            </a:r>
          </a:p>
        </p:txBody>
      </p:sp>
      <p:sp>
        <p:nvSpPr>
          <p:cNvPr id="4103" name="Text Box 19"/>
          <p:cNvSpPr txBox="1">
            <a:spLocks noChangeArrowheads="1"/>
          </p:cNvSpPr>
          <p:nvPr/>
        </p:nvSpPr>
        <p:spPr bwMode="auto">
          <a:xfrm>
            <a:off x="252413" y="4040832"/>
            <a:ext cx="3743325" cy="2196480"/>
          </a:xfrm>
          <a:prstGeom prst="rect">
            <a:avLst/>
          </a:prstGeom>
          <a:solidFill>
            <a:srgbClr val="88A9D2">
              <a:alpha val="50980"/>
            </a:srgbClr>
          </a:solidFill>
          <a:ln w="19050" algn="ctr">
            <a:solidFill>
              <a:schemeClr val="tx1"/>
            </a:solidFill>
            <a:miter lim="800000"/>
            <a:headEnd/>
            <a:tailEnd/>
          </a:ln>
        </p:spPr>
        <p:txBody>
          <a:bodyPr anchor="ctr"/>
          <a:lstStyle/>
          <a:p>
            <a:pPr algn="ctr">
              <a:spcBef>
                <a:spcPct val="50000"/>
              </a:spcBef>
            </a:pPr>
            <a:r>
              <a:rPr lang="es-ES"/>
              <a:t> REQUISITOS DEL PROYECTO:</a:t>
            </a:r>
          </a:p>
        </p:txBody>
      </p:sp>
      <p:sp>
        <p:nvSpPr>
          <p:cNvPr id="4104" name="Rectangle 20"/>
          <p:cNvSpPr>
            <a:spLocks noChangeArrowheads="1"/>
          </p:cNvSpPr>
          <p:nvPr/>
        </p:nvSpPr>
        <p:spPr bwMode="auto">
          <a:xfrm>
            <a:off x="3995738" y="4042418"/>
            <a:ext cx="4752975" cy="2194894"/>
          </a:xfrm>
          <a:prstGeom prst="rect">
            <a:avLst/>
          </a:prstGeom>
          <a:solidFill>
            <a:srgbClr val="88A9D2">
              <a:alpha val="54117"/>
            </a:srgbClr>
          </a:solidFill>
          <a:ln w="9525">
            <a:solidFill>
              <a:schemeClr val="tx1"/>
            </a:solidFill>
            <a:miter lim="800000"/>
            <a:headEnd/>
            <a:tailEnd/>
          </a:ln>
        </p:spPr>
        <p:txBody>
          <a:bodyPr anchor="ctr"/>
          <a:lstStyle/>
          <a:p>
            <a:pPr marL="342900" indent="-342900">
              <a:buAutoNum type="alphaUcParenR"/>
            </a:pPr>
            <a:r>
              <a:rPr lang="es-ES" dirty="0"/>
              <a:t>Que estén relacionados con: Desarrollo del medio rural. Conservación y desarrollo del patrimonio forestal.                   Creación y mejora de infraestructuras.</a:t>
            </a:r>
          </a:p>
          <a:p>
            <a:pPr marL="342900" indent="-342900">
              <a:buAutoNum type="alphaUcParenR"/>
            </a:pPr>
            <a:endParaRPr lang="es-ES" dirty="0"/>
          </a:p>
          <a:p>
            <a:pPr marL="342900" indent="-342900">
              <a:buAutoNum type="alphaUcParenR"/>
            </a:pPr>
            <a:r>
              <a:rPr lang="es-ES" dirty="0"/>
              <a:t>Que no coincidan con campañas agrícolas de la zona</a:t>
            </a:r>
          </a:p>
        </p:txBody>
      </p:sp>
      <p:sp>
        <p:nvSpPr>
          <p:cNvPr id="4106" name="Text Box 5"/>
          <p:cNvSpPr txBox="1">
            <a:spLocks noChangeArrowheads="1"/>
          </p:cNvSpPr>
          <p:nvPr/>
        </p:nvSpPr>
        <p:spPr bwMode="auto">
          <a:xfrm>
            <a:off x="252413" y="2708920"/>
            <a:ext cx="3743325" cy="1331912"/>
          </a:xfrm>
          <a:prstGeom prst="rect">
            <a:avLst/>
          </a:prstGeom>
          <a:solidFill>
            <a:srgbClr val="FFFFCC">
              <a:alpha val="58038"/>
            </a:srgbClr>
          </a:solidFill>
          <a:ln w="15875" algn="ctr">
            <a:solidFill>
              <a:schemeClr val="tx1"/>
            </a:solidFill>
            <a:miter lim="800000"/>
            <a:headEnd/>
            <a:tailEnd/>
          </a:ln>
        </p:spPr>
        <p:txBody>
          <a:bodyPr anchor="ctr"/>
          <a:lstStyle/>
          <a:p>
            <a:pPr algn="ctr">
              <a:spcBef>
                <a:spcPct val="50000"/>
              </a:spcBef>
            </a:pPr>
            <a:r>
              <a:rPr lang="es-ES"/>
              <a:t> DESTINO DE LA SUBVENCIÓN:</a:t>
            </a:r>
          </a:p>
        </p:txBody>
      </p:sp>
      <p:sp>
        <p:nvSpPr>
          <p:cNvPr id="4107" name="Rectangle 6"/>
          <p:cNvSpPr>
            <a:spLocks noChangeArrowheads="1"/>
          </p:cNvSpPr>
          <p:nvPr/>
        </p:nvSpPr>
        <p:spPr bwMode="auto">
          <a:xfrm>
            <a:off x="3995738" y="2708920"/>
            <a:ext cx="4752975" cy="614362"/>
          </a:xfrm>
          <a:prstGeom prst="rect">
            <a:avLst/>
          </a:prstGeom>
          <a:solidFill>
            <a:srgbClr val="FFFFCC">
              <a:alpha val="54117"/>
            </a:srgbClr>
          </a:solidFill>
          <a:ln w="9525">
            <a:solidFill>
              <a:schemeClr val="tx1"/>
            </a:solidFill>
            <a:miter lim="800000"/>
            <a:headEnd/>
            <a:tailEnd/>
          </a:ln>
        </p:spPr>
        <p:txBody>
          <a:bodyPr anchor="ctr"/>
          <a:lstStyle/>
          <a:p>
            <a:pPr algn="ctr"/>
            <a:r>
              <a:rPr lang="es-ES"/>
              <a:t>Cubrir costes salariales totales</a:t>
            </a:r>
            <a:br>
              <a:rPr lang="es-ES"/>
            </a:br>
            <a:r>
              <a:rPr lang="es-ES"/>
              <a:t>(no suplidos ni indemnizaciones)</a:t>
            </a:r>
          </a:p>
        </p:txBody>
      </p:sp>
      <p:sp>
        <p:nvSpPr>
          <p:cNvPr id="4108" name="Rectangle 7"/>
          <p:cNvSpPr>
            <a:spLocks noChangeArrowheads="1"/>
          </p:cNvSpPr>
          <p:nvPr/>
        </p:nvSpPr>
        <p:spPr bwMode="auto">
          <a:xfrm>
            <a:off x="3995738" y="3323282"/>
            <a:ext cx="4752975" cy="717550"/>
          </a:xfrm>
          <a:prstGeom prst="rect">
            <a:avLst/>
          </a:prstGeom>
          <a:solidFill>
            <a:srgbClr val="FFFFCC">
              <a:alpha val="59999"/>
            </a:srgbClr>
          </a:solidFill>
          <a:ln w="9525">
            <a:solidFill>
              <a:schemeClr val="tx1"/>
            </a:solidFill>
            <a:miter lim="800000"/>
            <a:headEnd/>
            <a:tailEnd/>
          </a:ln>
        </p:spPr>
        <p:txBody>
          <a:bodyPr lIns="0" tIns="0" rIns="0" bIns="0" anchor="ctr"/>
          <a:lstStyle/>
          <a:p>
            <a:pPr algn="ctr"/>
            <a:r>
              <a:rPr lang="es-ES"/>
              <a:t>Cubrir la Cotización Empresarial a la Seguridad Social</a:t>
            </a:r>
          </a:p>
        </p:txBody>
      </p:sp>
      <p:sp>
        <p:nvSpPr>
          <p:cNvPr id="4109" name="Rectangle 14"/>
          <p:cNvSpPr>
            <a:spLocks noChangeArrowheads="1"/>
          </p:cNvSpPr>
          <p:nvPr/>
        </p:nvSpPr>
        <p:spPr bwMode="auto">
          <a:xfrm>
            <a:off x="7164388" y="431800"/>
            <a:ext cx="1798637"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pic>
        <p:nvPicPr>
          <p:cNvPr id="4110" name="Picture 22"/>
          <p:cNvPicPr>
            <a:picLocks noChangeAspect="1" noChangeArrowheads="1"/>
          </p:cNvPicPr>
          <p:nvPr/>
        </p:nvPicPr>
        <p:blipFill>
          <a:blip r:embed="rId2"/>
          <a:srcRect/>
          <a:stretch>
            <a:fillRect/>
          </a:stretch>
        </p:blipFill>
        <p:spPr bwMode="auto">
          <a:xfrm>
            <a:off x="7851775" y="6381750"/>
            <a:ext cx="1111250" cy="225425"/>
          </a:xfrm>
          <a:prstGeom prst="rect">
            <a:avLst/>
          </a:prstGeom>
          <a:noFill/>
          <a:ln w="9525">
            <a:noFill/>
            <a:miter lim="800000"/>
            <a:headEnd/>
            <a:tailEnd/>
          </a:ln>
        </p:spPr>
      </p:pic>
      <p:pic>
        <p:nvPicPr>
          <p:cNvPr id="4111" name="Picture 25"/>
          <p:cNvPicPr>
            <a:picLocks noChangeAspect="1" noChangeArrowheads="1"/>
          </p:cNvPicPr>
          <p:nvPr/>
        </p:nvPicPr>
        <p:blipFill>
          <a:blip r:embed="rId2"/>
          <a:srcRect/>
          <a:stretch>
            <a:fillRect/>
          </a:stretch>
        </p:blipFill>
        <p:spPr bwMode="auto">
          <a:xfrm>
            <a:off x="7667625" y="6381750"/>
            <a:ext cx="1295400" cy="263525"/>
          </a:xfrm>
          <a:prstGeom prst="rect">
            <a:avLst/>
          </a:prstGeom>
          <a:noFill/>
          <a:ln w="9525">
            <a:noFill/>
            <a:miter lim="800000"/>
            <a:headEnd/>
            <a:tailEnd/>
          </a:ln>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956" y="6367462"/>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5"/>
          <p:cNvSpPr txBox="1">
            <a:spLocks noChangeArrowheads="1"/>
          </p:cNvSpPr>
          <p:nvPr/>
        </p:nvSpPr>
        <p:spPr bwMode="auto">
          <a:xfrm>
            <a:off x="1835150" y="304800"/>
            <a:ext cx="4537075" cy="466725"/>
          </a:xfrm>
          <a:prstGeom prst="rect">
            <a:avLst/>
          </a:prstGeom>
          <a:solidFill>
            <a:srgbClr val="FFCC00">
              <a:alpha val="67058"/>
            </a:srgbClr>
          </a:solidFill>
          <a:ln w="9525" algn="ctr">
            <a:solidFill>
              <a:schemeClr val="bg1"/>
            </a:solidFill>
            <a:miter lim="800000"/>
            <a:headEnd/>
            <a:tailEnd/>
          </a:ln>
        </p:spPr>
        <p:txBody>
          <a:bodyPr>
            <a:spAutoFit/>
          </a:bodyPr>
          <a:lstStyle/>
          <a:p>
            <a:r>
              <a:rPr lang="es-ES" sz="2400">
                <a:solidFill>
                  <a:schemeClr val="bg1"/>
                </a:solidFill>
                <a:latin typeface="Century Gothic" pitchFamily="34" charset="0"/>
              </a:rPr>
              <a:t>    </a:t>
            </a:r>
            <a:r>
              <a:rPr lang="es-ES" sz="2200"/>
              <a:t>VALORACION SOLICITUDES</a:t>
            </a:r>
          </a:p>
        </p:txBody>
      </p:sp>
      <p:sp>
        <p:nvSpPr>
          <p:cNvPr id="6147" name="Rectangle 14"/>
          <p:cNvSpPr>
            <a:spLocks noChangeArrowheads="1"/>
          </p:cNvSpPr>
          <p:nvPr/>
        </p:nvSpPr>
        <p:spPr bwMode="auto">
          <a:xfrm>
            <a:off x="7164388" y="361950"/>
            <a:ext cx="1798637"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sp>
        <p:nvSpPr>
          <p:cNvPr id="18435" name="Text Box 5"/>
          <p:cNvSpPr txBox="1">
            <a:spLocks noChangeArrowheads="1"/>
          </p:cNvSpPr>
          <p:nvPr/>
        </p:nvSpPr>
        <p:spPr bwMode="auto">
          <a:xfrm>
            <a:off x="1000125" y="2060575"/>
            <a:ext cx="7561263" cy="3416320"/>
          </a:xfrm>
          <a:prstGeom prst="rect">
            <a:avLst/>
          </a:prstGeom>
          <a:solidFill>
            <a:schemeClr val="tx2">
              <a:lumMod val="40000"/>
              <a:lumOff val="60000"/>
              <a:alpha val="45000"/>
            </a:schemeClr>
          </a:solidFill>
          <a:ln w="22225">
            <a:solidFill>
              <a:schemeClr val="tx1"/>
            </a:solidFill>
            <a:miter lim="800000"/>
            <a:headEnd/>
            <a:tailEnd/>
          </a:ln>
        </p:spPr>
        <p:txBody>
          <a:bodyPr>
            <a:spAutoFit/>
          </a:bodyPr>
          <a:lstStyle/>
          <a:p>
            <a:pPr marL="352425" indent="-260350" algn="just" defTabSz="914400">
              <a:buFont typeface="Wingdings" pitchFamily="2" charset="2"/>
              <a:buNone/>
              <a:defRPr/>
            </a:pPr>
            <a:endParaRPr lang="es-ES" dirty="0">
              <a:latin typeface="Arial" charset="0"/>
            </a:endParaRPr>
          </a:p>
          <a:p>
            <a:pPr marL="352425" indent="-260350" algn="just" defTabSz="914400">
              <a:buFont typeface="Wingdings" pitchFamily="2" charset="2"/>
              <a:buChar char="q"/>
              <a:defRPr/>
            </a:pPr>
            <a:r>
              <a:rPr lang="es-ES" dirty="0">
                <a:latin typeface="Arial" charset="0"/>
              </a:rPr>
              <a:t>Para la selección de las solicitudes y proyectos presentados, se tendrán en cuenta los criterios objetivos de otorgamiento previstos en el Art. 5. g) de la Orden TAS/816/2005, de 21 de marzo.</a:t>
            </a:r>
          </a:p>
          <a:p>
            <a:pPr marL="352425" indent="-260350" algn="just" defTabSz="914400">
              <a:defRPr/>
            </a:pPr>
            <a:endParaRPr lang="es-ES" dirty="0">
              <a:latin typeface="Arial" charset="0"/>
            </a:endParaRPr>
          </a:p>
          <a:p>
            <a:pPr marL="352425" indent="-260350" algn="just" defTabSz="914400">
              <a:buFont typeface="Wingdings" pitchFamily="2" charset="2"/>
              <a:buChar char="q"/>
              <a:defRPr/>
            </a:pPr>
            <a:r>
              <a:rPr lang="es-ES" dirty="0">
                <a:latin typeface="Arial" charset="0"/>
              </a:rPr>
              <a:t>En la selección, se considerarán las prioridades y criterios establecidos por la Comisión Regional de Seguimiento del Plan Especial de Aragón, ratificados y ampliados por la Comisión Provincial de Seguimiento, en el marco de las competencias atribuidas en el R.D. 939/1997 de 20 de junio.</a:t>
            </a:r>
            <a:r>
              <a:rPr lang="es-ES" b="0" dirty="0">
                <a:latin typeface="Arial" charset="0"/>
              </a:rPr>
              <a:t> </a:t>
            </a:r>
          </a:p>
          <a:p>
            <a:pPr marL="352425" indent="-260350" algn="just" defTabSz="914400">
              <a:defRPr/>
            </a:pPr>
            <a:endParaRPr lang="es-ES" dirty="0">
              <a:solidFill>
                <a:schemeClr val="bg1"/>
              </a:solidFill>
              <a:latin typeface="Arial" charset="0"/>
            </a:endParaRPr>
          </a:p>
        </p:txBody>
      </p:sp>
      <p:pic>
        <p:nvPicPr>
          <p:cNvPr id="6149" name="Picture 6"/>
          <p:cNvPicPr>
            <a:picLocks noChangeAspect="1" noChangeArrowheads="1"/>
          </p:cNvPicPr>
          <p:nvPr/>
        </p:nvPicPr>
        <p:blipFill>
          <a:blip r:embed="rId2"/>
          <a:srcRect/>
          <a:stretch>
            <a:fillRect/>
          </a:stretch>
        </p:blipFill>
        <p:spPr bwMode="auto">
          <a:xfrm>
            <a:off x="7667625" y="6381750"/>
            <a:ext cx="1295400" cy="2635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5"/>
          <p:cNvSpPr txBox="1">
            <a:spLocks noChangeArrowheads="1"/>
          </p:cNvSpPr>
          <p:nvPr/>
        </p:nvSpPr>
        <p:spPr bwMode="auto">
          <a:xfrm>
            <a:off x="1692275" y="116632"/>
            <a:ext cx="5040313" cy="800219"/>
          </a:xfrm>
          <a:prstGeom prst="rect">
            <a:avLst/>
          </a:prstGeom>
          <a:solidFill>
            <a:srgbClr val="FFCC00">
              <a:alpha val="76077"/>
            </a:srgbClr>
          </a:solidFill>
          <a:ln w="9525" algn="ctr">
            <a:solidFill>
              <a:schemeClr val="bg1"/>
            </a:solidFill>
            <a:miter lim="800000"/>
            <a:headEnd/>
            <a:tailEnd/>
          </a:ln>
        </p:spPr>
        <p:txBody>
          <a:bodyPr>
            <a:spAutoFit/>
          </a:bodyPr>
          <a:lstStyle/>
          <a:p>
            <a:pPr algn="ctr"/>
            <a:r>
              <a:rPr lang="es-ES" sz="2400" dirty="0">
                <a:solidFill>
                  <a:schemeClr val="bg1"/>
                </a:solidFill>
                <a:latin typeface="Century Gothic" pitchFamily="34" charset="0"/>
              </a:rPr>
              <a:t>  </a:t>
            </a:r>
            <a:r>
              <a:rPr lang="es-ES" sz="2200" dirty="0"/>
              <a:t>REQUISITOS DE LAS ENTIDADES SOLICITANTES</a:t>
            </a:r>
          </a:p>
        </p:txBody>
      </p:sp>
      <p:sp>
        <p:nvSpPr>
          <p:cNvPr id="7171" name="Text Box 6"/>
          <p:cNvSpPr txBox="1">
            <a:spLocks noChangeArrowheads="1"/>
          </p:cNvSpPr>
          <p:nvPr/>
        </p:nvSpPr>
        <p:spPr bwMode="auto">
          <a:xfrm>
            <a:off x="1186581" y="2707630"/>
            <a:ext cx="6481763" cy="1441450"/>
          </a:xfrm>
          <a:prstGeom prst="rect">
            <a:avLst/>
          </a:prstGeom>
          <a:solidFill>
            <a:srgbClr val="88A9D2">
              <a:alpha val="79999"/>
            </a:srgbClr>
          </a:solidFill>
          <a:ln w="12700" algn="ctr">
            <a:solidFill>
              <a:schemeClr val="tx1"/>
            </a:solidFill>
            <a:miter lim="800000"/>
            <a:headEnd/>
            <a:tailEnd/>
          </a:ln>
        </p:spPr>
        <p:txBody>
          <a:bodyPr anchor="ctr"/>
          <a:lstStyle/>
          <a:p>
            <a:pPr>
              <a:spcBef>
                <a:spcPct val="50000"/>
              </a:spcBef>
            </a:pPr>
            <a:r>
              <a:rPr lang="es-ES" dirty="0"/>
              <a:t>Tener una media de, al menos, tres parados/mes en los doce meses anteriores al de la Convocatoria.</a:t>
            </a:r>
          </a:p>
        </p:txBody>
      </p:sp>
      <p:sp>
        <p:nvSpPr>
          <p:cNvPr id="7176" name="Text Box 11"/>
          <p:cNvSpPr txBox="1">
            <a:spLocks noChangeArrowheads="1"/>
          </p:cNvSpPr>
          <p:nvPr/>
        </p:nvSpPr>
        <p:spPr bwMode="auto">
          <a:xfrm>
            <a:off x="1186581" y="1268760"/>
            <a:ext cx="6481763" cy="1224359"/>
          </a:xfrm>
          <a:prstGeom prst="rect">
            <a:avLst/>
          </a:prstGeom>
          <a:solidFill>
            <a:srgbClr val="88A9D2">
              <a:alpha val="87842"/>
            </a:srgbClr>
          </a:solidFill>
          <a:ln w="12700" algn="ctr">
            <a:solidFill>
              <a:schemeClr val="tx1"/>
            </a:solidFill>
            <a:miter lim="800000"/>
            <a:headEnd/>
            <a:tailEnd/>
          </a:ln>
        </p:spPr>
        <p:txBody>
          <a:bodyPr anchor="ctr"/>
          <a:lstStyle/>
          <a:p>
            <a:pPr>
              <a:spcBef>
                <a:spcPct val="50000"/>
              </a:spcBef>
            </a:pPr>
            <a:endParaRPr lang="es-ES" dirty="0"/>
          </a:p>
          <a:p>
            <a:pPr>
              <a:spcBef>
                <a:spcPct val="50000"/>
              </a:spcBef>
            </a:pPr>
            <a:endParaRPr lang="es-ES" dirty="0"/>
          </a:p>
          <a:p>
            <a:pPr>
              <a:spcBef>
                <a:spcPct val="50000"/>
              </a:spcBef>
            </a:pPr>
            <a:r>
              <a:rPr lang="es-ES" dirty="0"/>
              <a:t>Tener paro agrícola en los doce meses anteriores a la Convocatoria.</a:t>
            </a:r>
          </a:p>
          <a:p>
            <a:pPr>
              <a:spcBef>
                <a:spcPct val="50000"/>
              </a:spcBef>
            </a:pPr>
            <a:endParaRPr lang="es-ES" dirty="0"/>
          </a:p>
          <a:p>
            <a:pPr>
              <a:spcBef>
                <a:spcPct val="50000"/>
              </a:spcBef>
            </a:pPr>
            <a:endParaRPr lang="es-ES" dirty="0"/>
          </a:p>
        </p:txBody>
      </p:sp>
      <p:sp>
        <p:nvSpPr>
          <p:cNvPr id="7189" name="Rectangle 14"/>
          <p:cNvSpPr>
            <a:spLocks noChangeArrowheads="1"/>
          </p:cNvSpPr>
          <p:nvPr/>
        </p:nvSpPr>
        <p:spPr bwMode="auto">
          <a:xfrm>
            <a:off x="7164388" y="361950"/>
            <a:ext cx="1798637"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sp>
        <p:nvSpPr>
          <p:cNvPr id="24" name="Text Box 6"/>
          <p:cNvSpPr txBox="1">
            <a:spLocks noChangeArrowheads="1"/>
          </p:cNvSpPr>
          <p:nvPr/>
        </p:nvSpPr>
        <p:spPr bwMode="auto">
          <a:xfrm>
            <a:off x="755576" y="4867870"/>
            <a:ext cx="7344816" cy="1441450"/>
          </a:xfrm>
          <a:prstGeom prst="rect">
            <a:avLst/>
          </a:prstGeom>
          <a:solidFill>
            <a:schemeClr val="accent3">
              <a:lumMod val="40000"/>
              <a:lumOff val="60000"/>
              <a:alpha val="79999"/>
            </a:schemeClr>
          </a:solidFill>
          <a:ln w="12700" algn="ctr">
            <a:solidFill>
              <a:schemeClr val="tx1"/>
            </a:solidFill>
            <a:miter lim="800000"/>
            <a:headEnd/>
            <a:tailEnd/>
          </a:ln>
        </p:spPr>
        <p:txBody>
          <a:bodyPr anchor="ctr"/>
          <a:lstStyle/>
          <a:p>
            <a:pPr>
              <a:spcBef>
                <a:spcPct val="50000"/>
              </a:spcBef>
            </a:pPr>
            <a:r>
              <a:rPr lang="es-ES" dirty="0"/>
              <a:t>Se concederá como mínimo la subvención necesaria para contratar a un trabajador durante tres meses (o contratación equivalente.)</a:t>
            </a:r>
          </a:p>
        </p:txBody>
      </p:sp>
      <p:sp>
        <p:nvSpPr>
          <p:cNvPr id="25" name="Text Box 6"/>
          <p:cNvSpPr txBox="1">
            <a:spLocks noChangeArrowheads="1"/>
          </p:cNvSpPr>
          <p:nvPr/>
        </p:nvSpPr>
        <p:spPr bwMode="auto">
          <a:xfrm>
            <a:off x="395536" y="4437112"/>
            <a:ext cx="3168352" cy="352946"/>
          </a:xfrm>
          <a:prstGeom prst="rect">
            <a:avLst/>
          </a:prstGeom>
          <a:solidFill>
            <a:srgbClr val="FFC000">
              <a:alpha val="79999"/>
            </a:srgbClr>
          </a:solidFill>
          <a:ln w="12700" algn="ctr">
            <a:solidFill>
              <a:schemeClr val="tx1"/>
            </a:solidFill>
            <a:miter lim="800000"/>
            <a:headEnd/>
            <a:tailEnd/>
          </a:ln>
        </p:spPr>
        <p:txBody>
          <a:bodyPr anchor="ctr"/>
          <a:lstStyle/>
          <a:p>
            <a:pPr>
              <a:spcBef>
                <a:spcPct val="50000"/>
              </a:spcBef>
            </a:pPr>
            <a:r>
              <a:rPr lang="es-ES" dirty="0"/>
              <a:t>     SUBVENCIÓN MÍNIMA</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6381328"/>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395288" y="361950"/>
            <a:ext cx="6624637" cy="436563"/>
          </a:xfrm>
          <a:prstGeom prst="rect">
            <a:avLst/>
          </a:prstGeom>
          <a:solidFill>
            <a:srgbClr val="FFCC00">
              <a:alpha val="76862"/>
            </a:srgbClr>
          </a:solidFill>
          <a:ln w="9525" algn="ctr">
            <a:solidFill>
              <a:schemeClr val="bg1"/>
            </a:solidFill>
            <a:miter lim="800000"/>
            <a:headEnd/>
            <a:tailEnd/>
          </a:ln>
        </p:spPr>
        <p:txBody>
          <a:bodyPr>
            <a:spAutoFit/>
          </a:bodyPr>
          <a:lstStyle/>
          <a:p>
            <a:pPr algn="just"/>
            <a:r>
              <a:rPr lang="es-ES" sz="2200"/>
              <a:t>DOCUMENTACIÓN A PRESENTAR POR FASES</a:t>
            </a:r>
          </a:p>
        </p:txBody>
      </p:sp>
      <p:sp>
        <p:nvSpPr>
          <p:cNvPr id="9219" name="Rectangle 8"/>
          <p:cNvSpPr>
            <a:spLocks noChangeArrowheads="1"/>
          </p:cNvSpPr>
          <p:nvPr/>
        </p:nvSpPr>
        <p:spPr bwMode="auto">
          <a:xfrm>
            <a:off x="684213" y="2205038"/>
            <a:ext cx="7848600" cy="2447925"/>
          </a:xfrm>
          <a:prstGeom prst="rect">
            <a:avLst/>
          </a:prstGeom>
          <a:solidFill>
            <a:schemeClr val="accent1">
              <a:alpha val="34117"/>
            </a:schemeClr>
          </a:solidFill>
          <a:ln w="25400">
            <a:solidFill>
              <a:schemeClr val="tx1"/>
            </a:solidFill>
            <a:miter lim="800000"/>
            <a:headEnd/>
            <a:tailEnd/>
          </a:ln>
        </p:spPr>
        <p:txBody>
          <a:bodyPr anchor="ctr"/>
          <a:lstStyle/>
          <a:p>
            <a:pPr marL="265113" indent="-265113" algn="just" defTabSz="914400">
              <a:lnSpc>
                <a:spcPct val="80000"/>
              </a:lnSpc>
              <a:spcBef>
                <a:spcPct val="20000"/>
              </a:spcBef>
              <a:buFont typeface="Wingdings" pitchFamily="2" charset="2"/>
              <a:buChar char="Ø"/>
            </a:pPr>
            <a:r>
              <a:rPr lang="es-ES" sz="2000" dirty="0"/>
              <a:t>El procedimiento para la solicitud y tramitación del Plan Especial de Aragón se desarrolla en 3 fases. </a:t>
            </a:r>
          </a:p>
          <a:p>
            <a:pPr marL="265113" indent="-265113" algn="just" defTabSz="914400">
              <a:lnSpc>
                <a:spcPct val="80000"/>
              </a:lnSpc>
              <a:spcBef>
                <a:spcPct val="20000"/>
              </a:spcBef>
              <a:buFont typeface="Wingdings" pitchFamily="2" charset="2"/>
              <a:buChar char="Ø"/>
            </a:pPr>
            <a:endParaRPr lang="es-ES" sz="2000" dirty="0"/>
          </a:p>
          <a:p>
            <a:pPr marL="265113" indent="-265113" algn="just" defTabSz="914400">
              <a:lnSpc>
                <a:spcPct val="80000"/>
              </a:lnSpc>
              <a:spcBef>
                <a:spcPct val="20000"/>
              </a:spcBef>
              <a:buFont typeface="Wingdings" pitchFamily="2" charset="2"/>
              <a:buChar char="Ø"/>
            </a:pPr>
            <a:r>
              <a:rPr lang="es-ES" sz="2000" dirty="0"/>
              <a:t>A continuación se explica cada una de estas fases con los trámites y plazos de la documentación a presentar en la  Dirección Provincial del Servicio Público de Empleo Estatal de Teruel. </a:t>
            </a:r>
          </a:p>
        </p:txBody>
      </p:sp>
      <p:sp>
        <p:nvSpPr>
          <p:cNvPr id="9220" name="Rectangle 14"/>
          <p:cNvSpPr>
            <a:spLocks noChangeArrowheads="1"/>
          </p:cNvSpPr>
          <p:nvPr/>
        </p:nvSpPr>
        <p:spPr bwMode="auto">
          <a:xfrm>
            <a:off x="7270750" y="361950"/>
            <a:ext cx="1692275"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4288" y="6381328"/>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5"/>
          <p:cNvSpPr txBox="1">
            <a:spLocks noChangeArrowheads="1"/>
          </p:cNvSpPr>
          <p:nvPr/>
        </p:nvSpPr>
        <p:spPr bwMode="auto">
          <a:xfrm>
            <a:off x="3203575" y="361950"/>
            <a:ext cx="2952750" cy="466725"/>
          </a:xfrm>
          <a:prstGeom prst="rect">
            <a:avLst/>
          </a:prstGeom>
          <a:solidFill>
            <a:srgbClr val="FFCC00">
              <a:alpha val="81960"/>
            </a:srgbClr>
          </a:solidFill>
          <a:ln w="9525" algn="ctr">
            <a:solidFill>
              <a:schemeClr val="bg1"/>
            </a:solidFill>
            <a:miter lim="800000"/>
            <a:headEnd/>
            <a:tailEnd/>
          </a:ln>
        </p:spPr>
        <p:txBody>
          <a:bodyPr>
            <a:spAutoFit/>
          </a:bodyPr>
          <a:lstStyle/>
          <a:p>
            <a:pPr algn="just"/>
            <a:r>
              <a:rPr lang="es-ES" sz="2400">
                <a:solidFill>
                  <a:schemeClr val="bg1"/>
                </a:solidFill>
                <a:latin typeface="Century Gothic" pitchFamily="34" charset="0"/>
              </a:rPr>
              <a:t>    </a:t>
            </a:r>
            <a:r>
              <a:rPr lang="es-ES" sz="2200"/>
              <a:t>1ª FASE: INICIO</a:t>
            </a:r>
          </a:p>
        </p:txBody>
      </p:sp>
      <p:sp>
        <p:nvSpPr>
          <p:cNvPr id="22530" name="Text Box 6"/>
          <p:cNvSpPr txBox="1">
            <a:spLocks noChangeArrowheads="1"/>
          </p:cNvSpPr>
          <p:nvPr/>
        </p:nvSpPr>
        <p:spPr bwMode="auto">
          <a:xfrm>
            <a:off x="250825" y="1692275"/>
            <a:ext cx="8712200" cy="5201424"/>
          </a:xfrm>
          <a:prstGeom prst="rect">
            <a:avLst/>
          </a:prstGeom>
          <a:gradFill rotWithShape="1">
            <a:gsLst>
              <a:gs pos="0">
                <a:schemeClr val="accent1">
                  <a:alpha val="42999"/>
                </a:schemeClr>
              </a:gs>
              <a:gs pos="100000">
                <a:schemeClr val="accent1">
                  <a:gamma/>
                  <a:tint val="14118"/>
                  <a:invGamma/>
                </a:schemeClr>
              </a:gs>
            </a:gsLst>
            <a:lin ang="5400000" scaled="1"/>
          </a:gradFill>
          <a:ln w="19050" algn="ctr">
            <a:solidFill>
              <a:schemeClr val="tx1"/>
            </a:solidFill>
            <a:miter lim="800000"/>
            <a:headEnd/>
            <a:tailEnd/>
          </a:ln>
        </p:spPr>
        <p:txBody>
          <a:bodyPr>
            <a:spAutoFit/>
          </a:bodyPr>
          <a:lstStyle/>
          <a:p>
            <a:pPr marL="361950" indent="-361950" defTabSz="250825">
              <a:lnSpc>
                <a:spcPct val="80000"/>
              </a:lnSpc>
              <a:spcBef>
                <a:spcPct val="20000"/>
              </a:spcBef>
              <a:buFont typeface="Wingdings" pitchFamily="2" charset="2"/>
              <a:buNone/>
              <a:tabLst>
                <a:tab pos="271463" algn="l"/>
              </a:tabLst>
              <a:defRPr/>
            </a:pPr>
            <a:r>
              <a:rPr lang="es-ES" dirty="0">
                <a:solidFill>
                  <a:srgbClr val="CC0000"/>
                </a:solidFill>
                <a:latin typeface="Arial" charset="0"/>
              </a:rPr>
              <a:t> </a:t>
            </a:r>
            <a:r>
              <a:rPr lang="es-ES" sz="1400" u="sng" dirty="0">
                <a:latin typeface="Arial" charset="0"/>
              </a:rPr>
              <a:t>DOCUMENTACIÓN A PRESENTAR CON EL ANEXO 1:</a:t>
            </a:r>
            <a:r>
              <a:rPr lang="es-ES" sz="1400" b="0" u="sng" dirty="0">
                <a:latin typeface="Arial" charset="0"/>
              </a:rPr>
              <a:t> </a:t>
            </a:r>
          </a:p>
          <a:p>
            <a:pPr marL="361950" indent="-361950" defTabSz="250825">
              <a:lnSpc>
                <a:spcPct val="80000"/>
              </a:lnSpc>
              <a:spcBef>
                <a:spcPct val="20000"/>
              </a:spcBef>
              <a:buFont typeface="Wingdings" pitchFamily="2" charset="2"/>
              <a:buNone/>
              <a:tabLst>
                <a:tab pos="271463" algn="l"/>
              </a:tabLst>
              <a:defRPr/>
            </a:pPr>
            <a:r>
              <a:rPr lang="es-ES" sz="1400" b="0" u="sng" dirty="0">
                <a:latin typeface="Arial" charset="0"/>
              </a:rPr>
              <a:t> </a:t>
            </a: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Proyecto y planos</a:t>
            </a:r>
            <a:r>
              <a:rPr lang="es-ES" sz="1400" dirty="0">
                <a:latin typeface="Arial" charset="0"/>
              </a:rPr>
              <a:t> de la obra (Memoria).</a:t>
            </a:r>
          </a:p>
          <a:p>
            <a:pPr marL="361950" indent="-361950" algn="just" defTabSz="250825">
              <a:lnSpc>
                <a:spcPct val="80000"/>
              </a:lnSpc>
              <a:spcBef>
                <a:spcPct val="20000"/>
              </a:spcBef>
              <a:buFont typeface="Wingdings" pitchFamily="2" charset="2"/>
              <a:buChar char="Ø"/>
              <a:tabLst>
                <a:tab pos="271463" algn="l"/>
              </a:tabLst>
              <a:defRPr/>
            </a:pPr>
            <a:endParaRPr lang="es-ES" sz="1400" dirty="0">
              <a:latin typeface="Arial" charset="0"/>
            </a:endParaRP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Certificación de la aprobación del proyecto</a:t>
            </a:r>
            <a:r>
              <a:rPr lang="es-ES" sz="1400" dirty="0">
                <a:latin typeface="Arial" charset="0"/>
              </a:rPr>
              <a:t> de la obra o servicio.</a:t>
            </a:r>
          </a:p>
          <a:p>
            <a:pPr marL="361950" indent="-361950" algn="just" defTabSz="250825">
              <a:lnSpc>
                <a:spcPct val="80000"/>
              </a:lnSpc>
              <a:spcBef>
                <a:spcPct val="20000"/>
              </a:spcBef>
              <a:buClr>
                <a:srgbClr val="CC0000"/>
              </a:buClr>
              <a:buFont typeface="Wingdings" pitchFamily="2" charset="2"/>
              <a:buNone/>
              <a:tabLst>
                <a:tab pos="271463" algn="l"/>
              </a:tabLst>
              <a:defRPr/>
            </a:pPr>
            <a:endParaRPr lang="es-ES" sz="1400" dirty="0">
              <a:latin typeface="Arial" charset="0"/>
            </a:endParaRPr>
          </a:p>
          <a:p>
            <a:pPr marL="361950" indent="-361950" algn="just" defTabSz="250825">
              <a:lnSpc>
                <a:spcPct val="80000"/>
              </a:lnSpc>
              <a:spcBef>
                <a:spcPct val="20000"/>
              </a:spcBef>
              <a:buClr>
                <a:schemeClr val="tx1"/>
              </a:buClr>
              <a:buFont typeface="Wingdings" pitchFamily="2" charset="2"/>
              <a:buChar char="Ø"/>
              <a:tabLst>
                <a:tab pos="271463" algn="l"/>
              </a:tabLst>
              <a:defRPr/>
            </a:pPr>
            <a:r>
              <a:rPr lang="es-ES" sz="1400" dirty="0">
                <a:solidFill>
                  <a:srgbClr val="0000DA"/>
                </a:solidFill>
                <a:latin typeface="Arial" charset="0"/>
              </a:rPr>
              <a:t>Certificación sobre disposición de financiación</a:t>
            </a:r>
            <a:r>
              <a:rPr lang="es-ES" sz="1400" dirty="0">
                <a:latin typeface="Arial" charset="0"/>
              </a:rPr>
              <a:t> de las partidas presupuestarias a aportar por la   Entidad Solicitante.</a:t>
            </a:r>
          </a:p>
          <a:p>
            <a:pPr algn="just" defTabSz="250825">
              <a:lnSpc>
                <a:spcPct val="80000"/>
              </a:lnSpc>
              <a:spcBef>
                <a:spcPct val="20000"/>
              </a:spcBef>
              <a:buClr>
                <a:schemeClr val="tx1"/>
              </a:buClr>
              <a:tabLst>
                <a:tab pos="271463" algn="l"/>
              </a:tabLst>
              <a:defRPr/>
            </a:pPr>
            <a:endParaRPr lang="es-ES" sz="1400" dirty="0">
              <a:latin typeface="Arial" charset="0"/>
            </a:endParaRP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Certificado indicando que el total de subvenciones recibidas</a:t>
            </a:r>
            <a:r>
              <a:rPr lang="es-ES" sz="1400" dirty="0">
                <a:latin typeface="Arial" charset="0"/>
              </a:rPr>
              <a:t> para mano de obra desempleada </a:t>
            </a:r>
            <a:r>
              <a:rPr lang="es-ES" sz="1400" dirty="0">
                <a:solidFill>
                  <a:srgbClr val="0000DA"/>
                </a:solidFill>
                <a:latin typeface="Arial" charset="0"/>
              </a:rPr>
              <a:t>no supera el coste total de la contratación</a:t>
            </a:r>
            <a:r>
              <a:rPr lang="es-ES" sz="1400" dirty="0">
                <a:latin typeface="Arial" charset="0"/>
              </a:rPr>
              <a:t>, incluidas las cotizaciones a la Seguridad Social. </a:t>
            </a:r>
          </a:p>
          <a:p>
            <a:pPr marL="361950" indent="-361950" algn="just" defTabSz="250825">
              <a:lnSpc>
                <a:spcPct val="80000"/>
              </a:lnSpc>
              <a:spcBef>
                <a:spcPct val="20000"/>
              </a:spcBef>
              <a:buFont typeface="Wingdings" pitchFamily="2" charset="2"/>
              <a:buChar char="Ø"/>
              <a:tabLst>
                <a:tab pos="271463" algn="l"/>
              </a:tabLst>
              <a:defRPr/>
            </a:pPr>
            <a:endParaRPr lang="es-ES" sz="1400" dirty="0">
              <a:solidFill>
                <a:srgbClr val="0000DA"/>
              </a:solidFill>
              <a:latin typeface="Arial" charset="0"/>
            </a:endParaRP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Declaración responsable</a:t>
            </a:r>
            <a:r>
              <a:rPr lang="es-ES" sz="1400" dirty="0">
                <a:latin typeface="Arial" charset="0"/>
              </a:rPr>
              <a:t> de no hallarse incurso en alguna de las circunstancias a que se refiere  el artículo 13, apartados 2 y 3, de la Ley 38/2003, de 17 de noviembre, General de Subvenciones</a:t>
            </a:r>
            <a:r>
              <a:rPr lang="es-ES" sz="1400" dirty="0">
                <a:solidFill>
                  <a:srgbClr val="B40022"/>
                </a:solidFill>
                <a:latin typeface="Arial" charset="0"/>
              </a:rPr>
              <a:t>, </a:t>
            </a:r>
            <a:r>
              <a:rPr lang="es-ES" sz="1400" dirty="0">
                <a:latin typeface="Arial" charset="0"/>
              </a:rPr>
              <a:t>así como a los efectos del artículo 69 de la Ley 39/2015 de 1 de octubre, del Procedimiento Administrativo Común de las Administraciones Públicas, a los efectos de las subvenciones SEPE-corporaciones locales, programa de fomento de empleo agrario, zonas rurales deprimidas, plan especial de Aragón.  </a:t>
            </a:r>
          </a:p>
          <a:p>
            <a:pPr algn="just" defTabSz="250825">
              <a:lnSpc>
                <a:spcPct val="80000"/>
              </a:lnSpc>
              <a:spcBef>
                <a:spcPct val="20000"/>
              </a:spcBef>
              <a:tabLst>
                <a:tab pos="271463" algn="l"/>
              </a:tabLst>
              <a:defRPr/>
            </a:pPr>
            <a:endParaRPr lang="es-ES" sz="1400" dirty="0">
              <a:solidFill>
                <a:srgbClr val="FF0000"/>
              </a:solidFill>
              <a:latin typeface="Arial" charset="0"/>
            </a:endParaRP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Designación de cuenta bancaria.</a:t>
            </a:r>
          </a:p>
          <a:p>
            <a:pPr marL="361950" indent="-361950" algn="just" defTabSz="250825">
              <a:lnSpc>
                <a:spcPct val="80000"/>
              </a:lnSpc>
              <a:spcBef>
                <a:spcPct val="20000"/>
              </a:spcBef>
              <a:buFont typeface="Wingdings" pitchFamily="2" charset="2"/>
              <a:buChar char="Ø"/>
              <a:tabLst>
                <a:tab pos="271463" algn="l"/>
              </a:tabLst>
              <a:defRPr/>
            </a:pPr>
            <a:endParaRPr lang="es-ES" sz="1400" dirty="0">
              <a:solidFill>
                <a:srgbClr val="0000DA"/>
              </a:solidFill>
              <a:latin typeface="Arial" charset="0"/>
            </a:endParaRPr>
          </a:p>
          <a:p>
            <a:pPr marL="361950" indent="-361950" algn="just" defTabSz="250825">
              <a:lnSpc>
                <a:spcPct val="80000"/>
              </a:lnSpc>
              <a:spcBef>
                <a:spcPct val="20000"/>
              </a:spcBef>
              <a:buFont typeface="Wingdings" pitchFamily="2" charset="2"/>
              <a:buChar char="Ø"/>
              <a:tabLst>
                <a:tab pos="271463" algn="l"/>
              </a:tabLst>
              <a:defRPr/>
            </a:pPr>
            <a:r>
              <a:rPr lang="es-ES" sz="1400" dirty="0">
                <a:solidFill>
                  <a:srgbClr val="0000DA"/>
                </a:solidFill>
                <a:latin typeface="Arial" charset="0"/>
              </a:rPr>
              <a:t>Convenio laboral</a:t>
            </a:r>
            <a:r>
              <a:rPr lang="es-ES" sz="1400" dirty="0">
                <a:latin typeface="Arial" charset="0"/>
              </a:rPr>
              <a:t> </a:t>
            </a:r>
            <a:r>
              <a:rPr lang="es-ES" sz="1400" dirty="0">
                <a:solidFill>
                  <a:schemeClr val="hlink"/>
                </a:solidFill>
                <a:latin typeface="Arial" charset="0"/>
              </a:rPr>
              <a:t>de aplicación (Indicar nº y/o fecha del BOPT o BOE en el que aparece publicado)</a:t>
            </a:r>
            <a:r>
              <a:rPr lang="es-ES" sz="1400" dirty="0">
                <a:latin typeface="Arial" charset="0"/>
              </a:rPr>
              <a:t>.</a:t>
            </a:r>
          </a:p>
          <a:p>
            <a:pPr marL="361950" indent="-361950" algn="just" defTabSz="250825">
              <a:lnSpc>
                <a:spcPct val="80000"/>
              </a:lnSpc>
              <a:spcBef>
                <a:spcPct val="20000"/>
              </a:spcBef>
              <a:buFont typeface="Wingdings" pitchFamily="2" charset="2"/>
              <a:buNone/>
              <a:tabLst>
                <a:tab pos="271463" algn="l"/>
              </a:tabLst>
              <a:defRPr/>
            </a:pPr>
            <a:r>
              <a:rPr lang="es-ES" sz="1400" b="0" dirty="0">
                <a:latin typeface="Arial" charset="0"/>
              </a:rPr>
              <a:t>  </a:t>
            </a:r>
            <a:r>
              <a:rPr lang="es-ES" sz="1400" dirty="0">
                <a:solidFill>
                  <a:srgbClr val="CC3300"/>
                </a:solidFill>
                <a:latin typeface="Arial" charset="0"/>
              </a:rPr>
              <a:t>       </a:t>
            </a:r>
            <a:r>
              <a:rPr lang="es-ES" sz="1600" dirty="0">
                <a:solidFill>
                  <a:srgbClr val="B40022"/>
                </a:solidFill>
                <a:latin typeface="Arial" charset="0"/>
              </a:rPr>
              <a:t>Plazo: 1 mes</a:t>
            </a:r>
            <a:r>
              <a:rPr lang="es-ES" sz="1400" dirty="0">
                <a:solidFill>
                  <a:schemeClr val="hlink"/>
                </a:solidFill>
                <a:latin typeface="Arial" charset="0"/>
              </a:rPr>
              <a:t> </a:t>
            </a:r>
            <a:r>
              <a:rPr lang="es-ES" sz="1400" dirty="0">
                <a:latin typeface="Arial" charset="0"/>
              </a:rPr>
              <a:t>a partir del día siguiente a la publicación de la Convocatoria en l BOPT.</a:t>
            </a:r>
            <a:r>
              <a:rPr lang="es-ES" sz="1600" b="0" dirty="0">
                <a:latin typeface="Arial" charset="0"/>
              </a:rPr>
              <a:t> </a:t>
            </a:r>
          </a:p>
          <a:p>
            <a:pPr marL="361950" indent="-361950" algn="just" defTabSz="250825">
              <a:lnSpc>
                <a:spcPct val="80000"/>
              </a:lnSpc>
              <a:spcBef>
                <a:spcPct val="20000"/>
              </a:spcBef>
              <a:tabLst>
                <a:tab pos="271463" algn="l"/>
              </a:tabLst>
              <a:defRPr/>
            </a:pPr>
            <a:endParaRPr lang="es-ES" sz="1600" b="0" dirty="0">
              <a:latin typeface="Arial" charset="0"/>
            </a:endParaRPr>
          </a:p>
        </p:txBody>
      </p:sp>
      <p:sp>
        <p:nvSpPr>
          <p:cNvPr id="10244" name="Rectangle 14"/>
          <p:cNvSpPr>
            <a:spLocks noChangeArrowheads="1"/>
          </p:cNvSpPr>
          <p:nvPr/>
        </p:nvSpPr>
        <p:spPr bwMode="auto">
          <a:xfrm>
            <a:off x="7270750" y="361950"/>
            <a:ext cx="1692275"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sp>
        <p:nvSpPr>
          <p:cNvPr id="10246" name="Text Box 8"/>
          <p:cNvSpPr txBox="1">
            <a:spLocks noChangeArrowheads="1"/>
          </p:cNvSpPr>
          <p:nvPr/>
        </p:nvSpPr>
        <p:spPr bwMode="auto">
          <a:xfrm>
            <a:off x="1547813" y="1268413"/>
            <a:ext cx="6119812" cy="366712"/>
          </a:xfrm>
          <a:prstGeom prst="rect">
            <a:avLst/>
          </a:prstGeom>
          <a:solidFill>
            <a:srgbClr val="3366FF">
              <a:alpha val="98822"/>
            </a:srgbClr>
          </a:solidFill>
          <a:ln w="25400" algn="ctr">
            <a:noFill/>
            <a:miter lim="800000"/>
            <a:headEnd/>
            <a:tailEnd/>
          </a:ln>
        </p:spPr>
        <p:txBody>
          <a:bodyPr>
            <a:spAutoFit/>
          </a:bodyPr>
          <a:lstStyle/>
          <a:p>
            <a:pPr marL="342900" indent="-342900" algn="ctr" defTabSz="914400">
              <a:spcBef>
                <a:spcPct val="20000"/>
              </a:spcBef>
            </a:pPr>
            <a:r>
              <a:rPr lang="es-ES">
                <a:solidFill>
                  <a:schemeClr val="bg1"/>
                </a:solidFill>
              </a:rPr>
              <a:t>ANEXO 1: Solicitud de Subvención obra/servicio:</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4992" y="6381328"/>
            <a:ext cx="1288034"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2987675" y="361950"/>
            <a:ext cx="3600450" cy="436563"/>
          </a:xfrm>
          <a:prstGeom prst="rect">
            <a:avLst/>
          </a:prstGeom>
          <a:solidFill>
            <a:srgbClr val="FFCC00">
              <a:alpha val="79999"/>
            </a:srgbClr>
          </a:solidFill>
          <a:ln w="9525" algn="ctr">
            <a:solidFill>
              <a:schemeClr val="bg1"/>
            </a:solidFill>
            <a:miter lim="800000"/>
            <a:headEnd/>
            <a:tailEnd/>
          </a:ln>
        </p:spPr>
        <p:txBody>
          <a:bodyPr>
            <a:spAutoFit/>
          </a:bodyPr>
          <a:lstStyle/>
          <a:p>
            <a:pPr algn="ctr"/>
            <a:r>
              <a:rPr lang="es-ES" sz="1600">
                <a:solidFill>
                  <a:schemeClr val="bg1"/>
                </a:solidFill>
                <a:latin typeface="Century Gothic" pitchFamily="34" charset="0"/>
              </a:rPr>
              <a:t>    </a:t>
            </a:r>
            <a:r>
              <a:rPr lang="es-ES" sz="2200"/>
              <a:t>2ª FASE: EJECUCIÓN</a:t>
            </a:r>
          </a:p>
        </p:txBody>
      </p:sp>
      <p:sp>
        <p:nvSpPr>
          <p:cNvPr id="11267" name="Rectangle 7"/>
          <p:cNvSpPr>
            <a:spLocks noChangeArrowheads="1"/>
          </p:cNvSpPr>
          <p:nvPr/>
        </p:nvSpPr>
        <p:spPr bwMode="auto">
          <a:xfrm>
            <a:off x="393700" y="1773238"/>
            <a:ext cx="8496300" cy="2951906"/>
          </a:xfrm>
          <a:prstGeom prst="rect">
            <a:avLst/>
          </a:prstGeom>
          <a:solidFill>
            <a:schemeClr val="accent1">
              <a:alpha val="30196"/>
            </a:schemeClr>
          </a:solidFill>
          <a:ln w="25400">
            <a:solidFill>
              <a:schemeClr val="tx1"/>
            </a:solidFill>
            <a:miter lim="800000"/>
            <a:headEnd/>
            <a:tailEnd/>
          </a:ln>
        </p:spPr>
        <p:txBody>
          <a:bodyPr anchor="ctr"/>
          <a:lstStyle/>
          <a:p>
            <a:pPr marL="182563" indent="-182563" algn="just">
              <a:lnSpc>
                <a:spcPct val="80000"/>
              </a:lnSpc>
              <a:spcBef>
                <a:spcPct val="20000"/>
              </a:spcBef>
              <a:buFont typeface="Wingdings" pitchFamily="2" charset="2"/>
              <a:buNone/>
            </a:pPr>
            <a:endParaRPr lang="es-ES" sz="1400" u="sng" dirty="0"/>
          </a:p>
          <a:p>
            <a:pPr marL="182563" indent="-182563" algn="just">
              <a:lnSpc>
                <a:spcPct val="80000"/>
              </a:lnSpc>
              <a:spcBef>
                <a:spcPct val="20000"/>
              </a:spcBef>
              <a:buFont typeface="Wingdings" pitchFamily="2" charset="2"/>
              <a:buNone/>
            </a:pPr>
            <a:endParaRPr lang="es-ES" sz="1400" u="sng" dirty="0"/>
          </a:p>
          <a:p>
            <a:pPr marL="182563" indent="-182563" algn="just">
              <a:lnSpc>
                <a:spcPct val="80000"/>
              </a:lnSpc>
              <a:spcBef>
                <a:spcPct val="20000"/>
              </a:spcBef>
              <a:buFont typeface="Wingdings" pitchFamily="2" charset="2"/>
              <a:buNone/>
            </a:pPr>
            <a:r>
              <a:rPr lang="es-ES" sz="1400" dirty="0">
                <a:solidFill>
                  <a:srgbClr val="336600"/>
                </a:solidFill>
              </a:rPr>
              <a:t>    </a:t>
            </a:r>
          </a:p>
          <a:p>
            <a:pPr marL="182563" indent="-182563" algn="just">
              <a:lnSpc>
                <a:spcPct val="80000"/>
              </a:lnSpc>
              <a:spcBef>
                <a:spcPct val="20000"/>
              </a:spcBef>
              <a:buFont typeface="Wingdings" pitchFamily="2" charset="2"/>
              <a:buNone/>
            </a:pPr>
            <a:r>
              <a:rPr lang="es-ES" sz="1400" u="sng" dirty="0"/>
              <a:t>DOCUMENTACIÓN A PRESENTAR CON EL ANEXO 2.1</a:t>
            </a:r>
          </a:p>
          <a:p>
            <a:pPr marL="182563" indent="-182563" algn="just">
              <a:lnSpc>
                <a:spcPct val="80000"/>
              </a:lnSpc>
              <a:spcBef>
                <a:spcPct val="20000"/>
              </a:spcBef>
              <a:buFont typeface="Wingdings" pitchFamily="2" charset="2"/>
              <a:buNone/>
            </a:pPr>
            <a:endParaRPr lang="es-ES" sz="1400" u="sng" dirty="0"/>
          </a:p>
          <a:p>
            <a:pPr marL="182563" indent="-182563" algn="just">
              <a:lnSpc>
                <a:spcPct val="80000"/>
              </a:lnSpc>
              <a:spcBef>
                <a:spcPct val="20000"/>
              </a:spcBef>
            </a:pPr>
            <a:r>
              <a:rPr lang="es-ES" sz="1400" dirty="0"/>
              <a:t>    </a:t>
            </a:r>
            <a:r>
              <a:rPr lang="es-ES" sz="1400" dirty="0">
                <a:solidFill>
                  <a:srgbClr val="0000DA"/>
                </a:solidFill>
              </a:rPr>
              <a:t>Oferta de Empleo genérica y Contratos</a:t>
            </a:r>
            <a:r>
              <a:rPr lang="es-ES" sz="1400" dirty="0"/>
              <a:t>.</a:t>
            </a:r>
          </a:p>
          <a:p>
            <a:pPr marL="182563" indent="-182563" algn="just">
              <a:lnSpc>
                <a:spcPct val="80000"/>
              </a:lnSpc>
              <a:spcBef>
                <a:spcPct val="20000"/>
              </a:spcBef>
              <a:buFont typeface="Wingdings" pitchFamily="2" charset="2"/>
              <a:buNone/>
            </a:pPr>
            <a:endParaRPr lang="es-ES" sz="1400" b="0" dirty="0">
              <a:solidFill>
                <a:srgbClr val="336600"/>
              </a:solidFill>
            </a:endParaRPr>
          </a:p>
          <a:p>
            <a:pPr marL="182563" indent="-182563" algn="just">
              <a:lnSpc>
                <a:spcPct val="80000"/>
              </a:lnSpc>
              <a:spcBef>
                <a:spcPct val="20000"/>
              </a:spcBef>
              <a:buFont typeface="Wingdings" pitchFamily="2" charset="2"/>
              <a:buNone/>
            </a:pPr>
            <a:r>
              <a:rPr lang="es-ES" sz="1400" dirty="0">
                <a:solidFill>
                  <a:schemeClr val="hlink"/>
                </a:solidFill>
              </a:rPr>
              <a:t>    </a:t>
            </a:r>
            <a:r>
              <a:rPr lang="es-ES" sz="1400" dirty="0">
                <a:solidFill>
                  <a:srgbClr val="0000DA"/>
                </a:solidFill>
              </a:rPr>
              <a:t>Certificado de la Tesorería General de la S .S.</a:t>
            </a:r>
            <a:r>
              <a:rPr lang="es-ES" sz="1400" dirty="0">
                <a:solidFill>
                  <a:srgbClr val="336600"/>
                </a:solidFill>
              </a:rPr>
              <a:t> </a:t>
            </a:r>
            <a:r>
              <a:rPr lang="es-ES" sz="1400" dirty="0"/>
              <a:t>de estar al corriente de las obligaciones frente  a la Seguridad Social  (actualizado).</a:t>
            </a:r>
          </a:p>
          <a:p>
            <a:pPr marL="182563" indent="-182563" algn="just">
              <a:lnSpc>
                <a:spcPct val="80000"/>
              </a:lnSpc>
              <a:spcBef>
                <a:spcPct val="20000"/>
              </a:spcBef>
              <a:buFont typeface="Wingdings" pitchFamily="2" charset="2"/>
              <a:buNone/>
            </a:pPr>
            <a:endParaRPr lang="es-ES" sz="1400" dirty="0"/>
          </a:p>
          <a:p>
            <a:pPr marL="182563" indent="-182563" algn="just">
              <a:lnSpc>
                <a:spcPct val="80000"/>
              </a:lnSpc>
              <a:spcBef>
                <a:spcPct val="20000"/>
              </a:spcBef>
              <a:buFont typeface="Wingdings" pitchFamily="2" charset="2"/>
              <a:buNone/>
            </a:pPr>
            <a:r>
              <a:rPr lang="es-ES" sz="1400" dirty="0">
                <a:solidFill>
                  <a:schemeClr val="hlink"/>
                </a:solidFill>
              </a:rPr>
              <a:t>    </a:t>
            </a:r>
            <a:r>
              <a:rPr lang="es-ES" sz="1400" dirty="0">
                <a:solidFill>
                  <a:srgbClr val="0000DA"/>
                </a:solidFill>
              </a:rPr>
              <a:t>Certificado del Ministerio de Hacienda </a:t>
            </a:r>
            <a:r>
              <a:rPr lang="es-ES" sz="1400" dirty="0"/>
              <a:t>de</a:t>
            </a:r>
            <a:r>
              <a:rPr lang="es-ES" sz="1400" dirty="0">
                <a:solidFill>
                  <a:srgbClr val="0000DA"/>
                </a:solidFill>
              </a:rPr>
              <a:t> </a:t>
            </a:r>
            <a:r>
              <a:rPr lang="es-ES" sz="1400" dirty="0"/>
              <a:t>estar al corriente de las obligaciones fiscales y tributarias (actualizado), o autorización para que el SEPE pueda hacer la consulta.</a:t>
            </a:r>
          </a:p>
          <a:p>
            <a:pPr marL="182563" indent="-182563" algn="just">
              <a:lnSpc>
                <a:spcPct val="80000"/>
              </a:lnSpc>
              <a:spcBef>
                <a:spcPct val="20000"/>
              </a:spcBef>
              <a:buFont typeface="Wingdings" pitchFamily="2" charset="2"/>
              <a:buNone/>
            </a:pPr>
            <a:endParaRPr lang="es-ES" sz="1400" dirty="0"/>
          </a:p>
          <a:p>
            <a:pPr marL="182563" indent="-182563" algn="just">
              <a:lnSpc>
                <a:spcPct val="80000"/>
              </a:lnSpc>
              <a:spcBef>
                <a:spcPct val="20000"/>
              </a:spcBef>
              <a:buFont typeface="Wingdings" pitchFamily="2" charset="2"/>
              <a:buNone/>
            </a:pPr>
            <a:r>
              <a:rPr lang="es-ES" sz="1400" dirty="0">
                <a:latin typeface="Century Gothic" pitchFamily="34" charset="0"/>
              </a:rPr>
              <a:t>    </a:t>
            </a:r>
          </a:p>
          <a:p>
            <a:pPr marL="182563" indent="-182563" algn="just">
              <a:lnSpc>
                <a:spcPct val="80000"/>
              </a:lnSpc>
              <a:spcBef>
                <a:spcPct val="20000"/>
              </a:spcBef>
              <a:buFont typeface="Wingdings" pitchFamily="2" charset="2"/>
              <a:buNone/>
            </a:pPr>
            <a:r>
              <a:rPr lang="es-ES" sz="1400" dirty="0">
                <a:solidFill>
                  <a:srgbClr val="CC0000"/>
                </a:solidFill>
              </a:rPr>
              <a:t>    Plazo: 10 días naturales</a:t>
            </a:r>
            <a:r>
              <a:rPr lang="es-ES" sz="1400" b="0" dirty="0">
                <a:solidFill>
                  <a:srgbClr val="336600"/>
                </a:solidFill>
              </a:rPr>
              <a:t> </a:t>
            </a:r>
            <a:r>
              <a:rPr lang="es-ES" sz="1400" dirty="0"/>
              <a:t>a partir de la fecha de inicio de la obra/servicio.</a:t>
            </a:r>
          </a:p>
          <a:p>
            <a:pPr marL="182563" indent="-182563" algn="just">
              <a:lnSpc>
                <a:spcPct val="80000"/>
              </a:lnSpc>
              <a:spcBef>
                <a:spcPct val="20000"/>
              </a:spcBef>
              <a:buFont typeface="Wingdings" pitchFamily="2" charset="2"/>
              <a:buNone/>
            </a:pPr>
            <a:endParaRPr lang="es-ES" sz="1400" dirty="0"/>
          </a:p>
          <a:p>
            <a:pPr marL="182563" indent="-182563" algn="just">
              <a:lnSpc>
                <a:spcPct val="80000"/>
              </a:lnSpc>
              <a:spcBef>
                <a:spcPct val="20000"/>
              </a:spcBef>
              <a:buFont typeface="Wingdings" pitchFamily="2" charset="2"/>
              <a:buNone/>
            </a:pPr>
            <a:endParaRPr lang="es-ES" sz="1400" dirty="0"/>
          </a:p>
        </p:txBody>
      </p:sp>
      <p:sp>
        <p:nvSpPr>
          <p:cNvPr id="11268" name="Text Box 8"/>
          <p:cNvSpPr txBox="1">
            <a:spLocks noChangeArrowheads="1"/>
          </p:cNvSpPr>
          <p:nvPr/>
        </p:nvSpPr>
        <p:spPr bwMode="auto">
          <a:xfrm>
            <a:off x="1547813" y="1268413"/>
            <a:ext cx="6119812" cy="366712"/>
          </a:xfrm>
          <a:prstGeom prst="rect">
            <a:avLst/>
          </a:prstGeom>
          <a:solidFill>
            <a:srgbClr val="3366FF"/>
          </a:solidFill>
          <a:ln w="25400" algn="ctr">
            <a:noFill/>
            <a:miter lim="800000"/>
            <a:headEnd/>
            <a:tailEnd/>
          </a:ln>
        </p:spPr>
        <p:txBody>
          <a:bodyPr>
            <a:spAutoFit/>
          </a:bodyPr>
          <a:lstStyle/>
          <a:p>
            <a:pPr marL="342900" indent="-342900" algn="ctr" defTabSz="914400">
              <a:spcBef>
                <a:spcPct val="20000"/>
              </a:spcBef>
            </a:pPr>
            <a:r>
              <a:rPr lang="es-ES">
                <a:solidFill>
                  <a:schemeClr val="bg1"/>
                </a:solidFill>
              </a:rPr>
              <a:t>ANEXO 2.1: Certificación de inicio de la obra/servicio:</a:t>
            </a:r>
          </a:p>
        </p:txBody>
      </p:sp>
      <p:sp>
        <p:nvSpPr>
          <p:cNvPr id="11269" name="Rectangle 14"/>
          <p:cNvSpPr>
            <a:spLocks noChangeArrowheads="1"/>
          </p:cNvSpPr>
          <p:nvPr/>
        </p:nvSpPr>
        <p:spPr bwMode="auto">
          <a:xfrm>
            <a:off x="7270750" y="361950"/>
            <a:ext cx="1619250" cy="336550"/>
          </a:xfrm>
          <a:prstGeom prst="rect">
            <a:avLst/>
          </a:prstGeom>
          <a:solidFill>
            <a:srgbClr val="0000FF"/>
          </a:solidFill>
          <a:ln w="9525">
            <a:noFill/>
            <a:miter lim="800000"/>
            <a:headEnd/>
            <a:tailEnd/>
          </a:ln>
        </p:spPr>
        <p:txBody>
          <a:bodyPr>
            <a:spAutoFit/>
          </a:bodyPr>
          <a:lstStyle/>
          <a:p>
            <a:pPr defTabSz="914400"/>
            <a:r>
              <a:rPr lang="es-ES" sz="1600">
                <a:solidFill>
                  <a:srgbClr val="FFFF00"/>
                </a:solidFill>
              </a:rPr>
              <a:t>P. E. A . 2012</a:t>
            </a:r>
          </a:p>
        </p:txBody>
      </p:sp>
      <p:graphicFrame>
        <p:nvGraphicFramePr>
          <p:cNvPr id="23576" name="Group 24"/>
          <p:cNvGraphicFramePr>
            <a:graphicFrameLocks noGrp="1"/>
          </p:cNvGraphicFramePr>
          <p:nvPr/>
        </p:nvGraphicFramePr>
        <p:xfrm>
          <a:off x="393700" y="4941168"/>
          <a:ext cx="4394200" cy="1296144"/>
        </p:xfrm>
        <a:graphic>
          <a:graphicData uri="http://schemas.openxmlformats.org/drawingml/2006/table">
            <a:tbl>
              <a:tblPr/>
              <a:tblGrid>
                <a:gridCol w="4394200">
                  <a:extLst>
                    <a:ext uri="{9D8B030D-6E8A-4147-A177-3AD203B41FA5}">
                      <a16:colId xmlns:a16="http://schemas.microsoft.com/office/drawing/2014/main" val="20000"/>
                    </a:ext>
                  </a:extLst>
                </a:gridCol>
              </a:tblGrid>
              <a:tr h="1296144">
                <a:tc>
                  <a:txBody>
                    <a:bodyPr/>
                    <a:lstStyle/>
                    <a:p>
                      <a:pPr marL="0" marR="0" lvl="0" indent="0" algn="just" defTabSz="914400" rtl="0" eaLnBrk="1" fontAlgn="base" latinLnBrk="0" hangingPunct="1">
                        <a:lnSpc>
                          <a:spcPct val="100000"/>
                        </a:lnSpc>
                        <a:spcBef>
                          <a:spcPct val="20000"/>
                        </a:spcBef>
                        <a:spcAft>
                          <a:spcPct val="0"/>
                        </a:spcAft>
                        <a:buClrTx/>
                        <a:buSzTx/>
                        <a:buFont typeface="Arial" charset="0"/>
                        <a:buNone/>
                        <a:tabLst/>
                      </a:pPr>
                      <a:r>
                        <a:rPr kumimoji="0" lang="es-ES" sz="1400" b="1" i="0" u="none" strike="noStrike" cap="none" normalizeH="0" baseline="0" dirty="0">
                          <a:ln>
                            <a:noFill/>
                          </a:ln>
                          <a:solidFill>
                            <a:schemeClr val="tx1"/>
                          </a:solidFill>
                          <a:effectLst/>
                          <a:latin typeface="Arial" charset="0"/>
                        </a:rPr>
                        <a:t>En el contrato de duración determinada  de interés social / fomento de empleo agrario, se debe marcar </a:t>
                      </a:r>
                      <a:r>
                        <a:rPr kumimoji="0" lang="es-ES" sz="1400" b="1" i="0" u="none" strike="noStrike" cap="none" normalizeH="0" baseline="0" dirty="0">
                          <a:ln>
                            <a:noFill/>
                          </a:ln>
                          <a:solidFill>
                            <a:srgbClr val="B40022"/>
                          </a:solidFill>
                          <a:effectLst/>
                          <a:latin typeface="Arial" charset="0"/>
                        </a:rPr>
                        <a:t>una cruz</a:t>
                      </a:r>
                      <a:r>
                        <a:rPr kumimoji="0" lang="es-ES" sz="1400" b="1" i="0" u="none" strike="noStrike" cap="none" normalizeH="0" baseline="0" dirty="0">
                          <a:ln>
                            <a:noFill/>
                          </a:ln>
                          <a:solidFill>
                            <a:srgbClr val="CC0000"/>
                          </a:solidFill>
                          <a:effectLst/>
                          <a:latin typeface="Arial" charset="0"/>
                        </a:rPr>
                        <a:t> </a:t>
                      </a:r>
                      <a:r>
                        <a:rPr kumimoji="0" lang="es-ES" sz="1400" b="1" i="0" u="none" strike="noStrike" cap="none" normalizeH="0" baseline="0" dirty="0">
                          <a:ln>
                            <a:noFill/>
                          </a:ln>
                          <a:solidFill>
                            <a:schemeClr val="tx1"/>
                          </a:solidFill>
                          <a:effectLst/>
                          <a:latin typeface="Arial" charset="0"/>
                        </a:rPr>
                        <a:t>en la casilla:</a:t>
                      </a:r>
                      <a:r>
                        <a:rPr kumimoji="0" lang="es-ES" sz="1400" b="1" i="0" u="none" strike="noStrike" cap="none" normalizeH="0" baseline="0" dirty="0">
                          <a:ln>
                            <a:noFill/>
                          </a:ln>
                          <a:solidFill>
                            <a:srgbClr val="336600"/>
                          </a:solidFill>
                          <a:effectLst/>
                          <a:latin typeface="Arial" charset="0"/>
                        </a:rPr>
                        <a:t> </a:t>
                      </a:r>
                      <a:r>
                        <a:rPr kumimoji="0" lang="es-ES" sz="1400" b="1" i="0" u="sng" strike="noStrike" cap="none" normalizeH="0" baseline="0" dirty="0">
                          <a:ln>
                            <a:noFill/>
                          </a:ln>
                          <a:solidFill>
                            <a:srgbClr val="B40022"/>
                          </a:solidFill>
                          <a:effectLst/>
                          <a:latin typeface="Arial" charset="0"/>
                        </a:rPr>
                        <a:t>“Fomento de empleo agrario</a:t>
                      </a:r>
                      <a:r>
                        <a:rPr kumimoji="0" lang="es-ES" sz="1400" b="1" i="0" u="sng" strike="noStrike" cap="none" normalizeH="0" baseline="0" dirty="0">
                          <a:ln>
                            <a:noFill/>
                          </a:ln>
                          <a:solidFill>
                            <a:srgbClr val="BF1727"/>
                          </a:solidFill>
                          <a:effectLst/>
                          <a:latin typeface="Arial" charset="0"/>
                        </a:rPr>
                        <a:t>”</a:t>
                      </a:r>
                      <a:r>
                        <a:rPr kumimoji="0" lang="es-ES" sz="1400" b="1" i="0" u="none" strike="noStrike" cap="none" normalizeH="0" baseline="0" dirty="0">
                          <a:ln>
                            <a:noFill/>
                          </a:ln>
                          <a:solidFill>
                            <a:srgbClr val="BF1727"/>
                          </a:solidFill>
                          <a:effectLst/>
                          <a:latin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C9E9C">
                        <a:alpha val="50195"/>
                      </a:srgbClr>
                    </a:solidFill>
                  </a:tcPr>
                </a:tc>
                <a:extLst>
                  <a:ext uri="{0D108BD9-81ED-4DB2-BD59-A6C34878D82A}">
                    <a16:rowId xmlns:a16="http://schemas.microsoft.com/office/drawing/2014/main" val="10000"/>
                  </a:ext>
                </a:extLst>
              </a:tr>
            </a:tbl>
          </a:graphicData>
        </a:graphic>
      </p:graphicFrame>
      <p:graphicFrame>
        <p:nvGraphicFramePr>
          <p:cNvPr id="23579" name="Group 27"/>
          <p:cNvGraphicFramePr>
            <a:graphicFrameLocks noGrp="1"/>
          </p:cNvGraphicFramePr>
          <p:nvPr/>
        </p:nvGraphicFramePr>
        <p:xfrm>
          <a:off x="4787900" y="4943225"/>
          <a:ext cx="4102100" cy="1300779"/>
        </p:xfrm>
        <a:graphic>
          <a:graphicData uri="http://schemas.openxmlformats.org/drawingml/2006/table">
            <a:tbl>
              <a:tblPr/>
              <a:tblGrid>
                <a:gridCol w="4102100">
                  <a:extLst>
                    <a:ext uri="{9D8B030D-6E8A-4147-A177-3AD203B41FA5}">
                      <a16:colId xmlns:a16="http://schemas.microsoft.com/office/drawing/2014/main" val="20000"/>
                    </a:ext>
                  </a:extLst>
                </a:gridCol>
              </a:tblGrid>
              <a:tr h="1300779">
                <a:tc>
                  <a:txBody>
                    <a:bodyPr/>
                    <a:lstStyle/>
                    <a:p>
                      <a:pPr marL="0" marR="0" lvl="0" indent="0" algn="just" defTabSz="914400" rtl="0" eaLnBrk="1" fontAlgn="base" latinLnBrk="0" hangingPunct="1">
                        <a:lnSpc>
                          <a:spcPct val="100000"/>
                        </a:lnSpc>
                        <a:spcBef>
                          <a:spcPct val="20000"/>
                        </a:spcBef>
                        <a:spcAft>
                          <a:spcPct val="0"/>
                        </a:spcAft>
                        <a:buClrTx/>
                        <a:buSzTx/>
                        <a:buFont typeface="Arial" charset="0"/>
                        <a:buNone/>
                        <a:tabLst/>
                      </a:pPr>
                      <a:r>
                        <a:rPr kumimoji="0" lang="es-ES" sz="1400" b="1" i="0" u="sng" strike="noStrike" cap="none" normalizeH="0" baseline="0" dirty="0">
                          <a:ln>
                            <a:noFill/>
                          </a:ln>
                          <a:solidFill>
                            <a:srgbClr val="B40022"/>
                          </a:solidFill>
                          <a:effectLst/>
                          <a:latin typeface="Arial" charset="0"/>
                        </a:rPr>
                        <a:t>Si se produce la baja</a:t>
                      </a:r>
                      <a:r>
                        <a:rPr kumimoji="0" lang="es-ES" sz="1400" b="1" i="0" u="none" strike="noStrike" cap="none" normalizeH="0" baseline="0" dirty="0">
                          <a:ln>
                            <a:noFill/>
                          </a:ln>
                          <a:solidFill>
                            <a:schemeClr val="hlink"/>
                          </a:solidFill>
                          <a:effectLst/>
                          <a:latin typeface="Arial" charset="0"/>
                        </a:rPr>
                        <a:t> </a:t>
                      </a:r>
                      <a:r>
                        <a:rPr kumimoji="0" lang="es-ES" sz="1400" b="1" i="0" u="none" strike="noStrike" cap="none" normalizeH="0" baseline="0" dirty="0">
                          <a:ln>
                            <a:noFill/>
                          </a:ln>
                          <a:solidFill>
                            <a:schemeClr val="tx1"/>
                          </a:solidFill>
                          <a:effectLst/>
                          <a:latin typeface="Arial" charset="0"/>
                        </a:rPr>
                        <a:t>de algún trabajador con anterioridad a la finalización de la obra, se debe sustituir por otro trabajador de similares características, previa oferta en la Oficina de Empleo del INAEM correspondiente.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C9E9C">
                        <a:alpha val="50195"/>
                      </a:srgbClr>
                    </a:solidFill>
                  </a:tcPr>
                </a:tc>
                <a:extLst>
                  <a:ext uri="{0D108BD9-81ED-4DB2-BD59-A6C34878D82A}">
                    <a16:rowId xmlns:a16="http://schemas.microsoft.com/office/drawing/2014/main" val="10000"/>
                  </a:ext>
                </a:extLst>
              </a:tr>
            </a:tbl>
          </a:graphicData>
        </a:graphic>
      </p:graphicFrame>
      <p:sp>
        <p:nvSpPr>
          <p:cNvPr id="11282" name="Rectangle 14"/>
          <p:cNvSpPr>
            <a:spLocks noChangeArrowheads="1"/>
          </p:cNvSpPr>
          <p:nvPr/>
        </p:nvSpPr>
        <p:spPr bwMode="auto">
          <a:xfrm>
            <a:off x="7270750" y="361950"/>
            <a:ext cx="1692275"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pic>
        <p:nvPicPr>
          <p:cNvPr id="11283" name="Picture 20"/>
          <p:cNvPicPr>
            <a:picLocks noChangeAspect="1" noChangeArrowheads="1"/>
          </p:cNvPicPr>
          <p:nvPr/>
        </p:nvPicPr>
        <p:blipFill>
          <a:blip r:embed="rId2"/>
          <a:srcRect/>
          <a:stretch>
            <a:fillRect/>
          </a:stretch>
        </p:blipFill>
        <p:spPr bwMode="auto">
          <a:xfrm>
            <a:off x="7667625" y="6381750"/>
            <a:ext cx="1295400" cy="263525"/>
          </a:xfrm>
          <a:prstGeom prst="rect">
            <a:avLst/>
          </a:prstGeom>
          <a:noFill/>
          <a:ln w="9525">
            <a:noFill/>
            <a:miter lim="800000"/>
            <a:headEnd/>
            <a:tailEnd/>
          </a:ln>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25" y="6381750"/>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1068388" y="322263"/>
            <a:ext cx="5976937" cy="436562"/>
          </a:xfrm>
          <a:prstGeom prst="rect">
            <a:avLst/>
          </a:prstGeom>
          <a:solidFill>
            <a:srgbClr val="FFCC00">
              <a:alpha val="78038"/>
            </a:srgbClr>
          </a:solidFill>
          <a:ln w="9525" algn="ctr">
            <a:solidFill>
              <a:schemeClr val="bg1"/>
            </a:solidFill>
            <a:miter lim="800000"/>
            <a:headEnd/>
            <a:tailEnd/>
          </a:ln>
        </p:spPr>
        <p:txBody>
          <a:bodyPr>
            <a:spAutoFit/>
          </a:bodyPr>
          <a:lstStyle/>
          <a:p>
            <a:r>
              <a:rPr lang="es-ES" sz="2200"/>
              <a:t>3ª FASE: JUSTIFICACIÓN Y FINALIZACIÓN</a:t>
            </a:r>
          </a:p>
        </p:txBody>
      </p:sp>
      <p:sp>
        <p:nvSpPr>
          <p:cNvPr id="12291" name="Text Box 9" descr="5%"/>
          <p:cNvSpPr txBox="1">
            <a:spLocks noChangeArrowheads="1"/>
          </p:cNvSpPr>
          <p:nvPr/>
        </p:nvSpPr>
        <p:spPr bwMode="auto">
          <a:xfrm rot="10800000" flipV="1">
            <a:off x="466725" y="1844675"/>
            <a:ext cx="8216900" cy="2244725"/>
          </a:xfrm>
          <a:prstGeom prst="rect">
            <a:avLst/>
          </a:prstGeom>
          <a:solidFill>
            <a:schemeClr val="accent1">
              <a:alpha val="29019"/>
            </a:schemeClr>
          </a:solidFill>
          <a:ln w="25400">
            <a:solidFill>
              <a:schemeClr val="tx1"/>
            </a:solidFill>
            <a:miter lim="800000"/>
            <a:headEnd/>
            <a:tailEnd/>
          </a:ln>
        </p:spPr>
        <p:txBody>
          <a:bodyPr>
            <a:spAutoFit/>
          </a:bodyPr>
          <a:lstStyle/>
          <a:p>
            <a:pPr marL="361950" indent="-271463"/>
            <a:r>
              <a:rPr lang="es-ES_tradnl" sz="1400" dirty="0"/>
              <a:t> </a:t>
            </a:r>
            <a:r>
              <a:rPr lang="es-ES_tradnl" sz="1400" u="sng" dirty="0"/>
              <a:t>DOCUMENTACIÓN A PRESENTAR CON EL ANEXO 2.3</a:t>
            </a:r>
          </a:p>
          <a:p>
            <a:pPr marL="361950" indent="-271463"/>
            <a:endParaRPr lang="es-ES_tradnl" sz="1400" u="sng" dirty="0"/>
          </a:p>
          <a:p>
            <a:pPr marL="361950" indent="-271463" algn="just">
              <a:buFont typeface="Wingdings" pitchFamily="2" charset="2"/>
              <a:buChar char="Ø"/>
            </a:pPr>
            <a:r>
              <a:rPr lang="es-ES_tradnl" sz="1400" dirty="0">
                <a:solidFill>
                  <a:schemeClr val="hlink"/>
                </a:solidFill>
              </a:rPr>
              <a:t>TC2 (Boletines Cotización Seguridad Social</a:t>
            </a:r>
            <a:r>
              <a:rPr lang="es-ES_tradnl" sz="1400" dirty="0">
                <a:solidFill>
                  <a:srgbClr val="000000"/>
                </a:solidFill>
              </a:rPr>
              <a:t> </a:t>
            </a:r>
            <a:r>
              <a:rPr lang="es-ES_tradnl" sz="1400" dirty="0">
                <a:solidFill>
                  <a:schemeClr val="hlink"/>
                </a:solidFill>
              </a:rPr>
              <a:t>y Partes de altas y bajas</a:t>
            </a:r>
            <a:r>
              <a:rPr lang="es-ES_tradnl" sz="1400" dirty="0">
                <a:solidFill>
                  <a:srgbClr val="000000"/>
                </a:solidFill>
              </a:rPr>
              <a:t> </a:t>
            </a:r>
            <a:r>
              <a:rPr lang="es-ES_tradnl" sz="1400" dirty="0"/>
              <a:t>de los trabajadores contratados.</a:t>
            </a:r>
          </a:p>
          <a:p>
            <a:pPr marL="361950" indent="-271463" algn="just">
              <a:buFont typeface="Wingdings" pitchFamily="2" charset="2"/>
              <a:buChar char="Ø"/>
            </a:pPr>
            <a:r>
              <a:rPr lang="es-ES_tradnl" sz="1400" dirty="0">
                <a:solidFill>
                  <a:schemeClr val="hlink"/>
                </a:solidFill>
              </a:rPr>
              <a:t>Nóminas abonadas</a:t>
            </a:r>
            <a:r>
              <a:rPr lang="es-ES_tradnl" sz="1400" dirty="0"/>
              <a:t> a los trabajadores contratados en la obra o servicio.</a:t>
            </a:r>
          </a:p>
          <a:p>
            <a:pPr marL="361950" indent="-271463">
              <a:buClr>
                <a:schemeClr val="hlink"/>
              </a:buClr>
              <a:buFont typeface="Wingdings" pitchFamily="2" charset="2"/>
              <a:buChar char="Ø"/>
            </a:pPr>
            <a:r>
              <a:rPr lang="es-ES_tradnl" sz="1400" dirty="0">
                <a:solidFill>
                  <a:schemeClr val="hlink"/>
                </a:solidFill>
              </a:rPr>
              <a:t>Modelo 110</a:t>
            </a:r>
            <a:r>
              <a:rPr lang="es-ES_tradnl" sz="1400" dirty="0">
                <a:solidFill>
                  <a:srgbClr val="000000"/>
                </a:solidFill>
              </a:rPr>
              <a:t>. </a:t>
            </a:r>
            <a:r>
              <a:rPr lang="es-ES_tradnl" sz="1400" dirty="0"/>
              <a:t>Ingreso en Hacienda de los IRPF retenidos, correspondientes a los trabajadores  desempleados que han intervenido en la obra/servicio.  </a:t>
            </a:r>
          </a:p>
          <a:p>
            <a:pPr marL="361950" indent="-271463" algn="just">
              <a:buClr>
                <a:schemeClr val="hlink"/>
              </a:buClr>
              <a:buFont typeface="Wingdings" pitchFamily="2" charset="2"/>
              <a:buNone/>
            </a:pPr>
            <a:r>
              <a:rPr lang="es-ES_tradnl" sz="1400" dirty="0"/>
              <a:t>     </a:t>
            </a:r>
            <a:r>
              <a:rPr lang="es-ES_tradnl" sz="1400" dirty="0">
                <a:solidFill>
                  <a:srgbClr val="BF1727"/>
                </a:solidFill>
              </a:rPr>
              <a:t>Plazo:1 mes desde</a:t>
            </a:r>
            <a:r>
              <a:rPr lang="es-ES_tradnl" sz="1400" dirty="0"/>
              <a:t> la finalización de la obra/servicio,</a:t>
            </a:r>
            <a:r>
              <a:rPr lang="es-ES_tradnl" sz="1400" dirty="0">
                <a:solidFill>
                  <a:srgbClr val="FF0000"/>
                </a:solidFill>
              </a:rPr>
              <a:t> </a:t>
            </a:r>
            <a:r>
              <a:rPr lang="es-ES_tradnl" sz="1400" dirty="0"/>
              <a:t>excepto para el último TC-2 en que el plazo será de</a:t>
            </a:r>
            <a:r>
              <a:rPr lang="es-ES_tradnl" sz="1400" dirty="0">
                <a:solidFill>
                  <a:srgbClr val="FF0000"/>
                </a:solidFill>
              </a:rPr>
              <a:t>  </a:t>
            </a:r>
            <a:r>
              <a:rPr lang="es-ES_tradnl" sz="1400" dirty="0">
                <a:solidFill>
                  <a:srgbClr val="BF1727"/>
                </a:solidFill>
              </a:rPr>
              <a:t>2</a:t>
            </a:r>
            <a:r>
              <a:rPr lang="es-ES_tradnl" sz="1400" dirty="0">
                <a:solidFill>
                  <a:srgbClr val="FF0000"/>
                </a:solidFill>
              </a:rPr>
              <a:t> </a:t>
            </a:r>
            <a:r>
              <a:rPr lang="es-ES_tradnl" sz="1400" dirty="0">
                <a:solidFill>
                  <a:srgbClr val="BF1727"/>
                </a:solidFill>
              </a:rPr>
              <a:t>meses.</a:t>
            </a:r>
          </a:p>
          <a:p>
            <a:pPr marL="361950" indent="-271463" algn="just">
              <a:buClr>
                <a:schemeClr val="hlink"/>
              </a:buClr>
              <a:buFont typeface="Wingdings" pitchFamily="2" charset="2"/>
              <a:buNone/>
            </a:pPr>
            <a:endParaRPr lang="es-ES" sz="1400" dirty="0">
              <a:solidFill>
                <a:srgbClr val="BF1727"/>
              </a:solidFill>
            </a:endParaRPr>
          </a:p>
        </p:txBody>
      </p:sp>
      <p:sp>
        <p:nvSpPr>
          <p:cNvPr id="12292" name="AutoShape 10"/>
          <p:cNvSpPr>
            <a:spLocks noChangeArrowheads="1"/>
          </p:cNvSpPr>
          <p:nvPr/>
        </p:nvSpPr>
        <p:spPr bwMode="auto">
          <a:xfrm>
            <a:off x="2339975" y="1341438"/>
            <a:ext cx="4319588" cy="360362"/>
          </a:xfrm>
          <a:prstGeom prst="roundRect">
            <a:avLst>
              <a:gd name="adj" fmla="val 16667"/>
            </a:avLst>
          </a:prstGeom>
          <a:solidFill>
            <a:srgbClr val="3366FF"/>
          </a:solidFill>
          <a:ln w="9525" algn="ctr">
            <a:solidFill>
              <a:schemeClr val="bg1"/>
            </a:solidFill>
            <a:round/>
            <a:headEnd/>
            <a:tailEnd/>
          </a:ln>
        </p:spPr>
        <p:txBody>
          <a:bodyPr anchor="ctr"/>
          <a:lstStyle/>
          <a:p>
            <a:pPr>
              <a:spcBef>
                <a:spcPct val="50000"/>
              </a:spcBef>
            </a:pPr>
            <a:r>
              <a:rPr lang="es-ES" sz="1600">
                <a:solidFill>
                  <a:srgbClr val="D5EFFF"/>
                </a:solidFill>
              </a:rPr>
              <a:t>Anexo 2.3 :Certificación de Pago Final</a:t>
            </a:r>
          </a:p>
        </p:txBody>
      </p:sp>
      <p:sp>
        <p:nvSpPr>
          <p:cNvPr id="12293" name="Text Box 7" descr="5%"/>
          <p:cNvSpPr txBox="1">
            <a:spLocks noChangeArrowheads="1"/>
          </p:cNvSpPr>
          <p:nvPr/>
        </p:nvSpPr>
        <p:spPr bwMode="auto">
          <a:xfrm flipV="1">
            <a:off x="468313" y="4870450"/>
            <a:ext cx="8137525" cy="1393825"/>
          </a:xfrm>
          <a:prstGeom prst="rect">
            <a:avLst/>
          </a:prstGeom>
          <a:solidFill>
            <a:srgbClr val="99CCFF">
              <a:alpha val="41960"/>
            </a:srgbClr>
          </a:solidFill>
          <a:ln w="25400">
            <a:solidFill>
              <a:schemeClr val="tx1"/>
            </a:solidFill>
            <a:miter lim="800000"/>
            <a:headEnd/>
            <a:tailEnd/>
          </a:ln>
        </p:spPr>
        <p:txBody>
          <a:bodyPr rot="10800000">
            <a:spAutoFit/>
          </a:bodyPr>
          <a:lstStyle/>
          <a:p>
            <a:pPr marL="342900" indent="-342900" algn="just">
              <a:buFont typeface="Wingdings" pitchFamily="2" charset="2"/>
              <a:buNone/>
            </a:pPr>
            <a:r>
              <a:rPr lang="es-ES" sz="1400" dirty="0"/>
              <a:t>  </a:t>
            </a:r>
            <a:r>
              <a:rPr lang="es-ES" sz="1400" u="sng" dirty="0"/>
              <a:t>DOCUMENTACIÓN A PRESENTAR CON EL ANEXO 3:</a:t>
            </a:r>
          </a:p>
          <a:p>
            <a:pPr marL="342900" indent="-342900" algn="just">
              <a:buFont typeface="Wingdings" pitchFamily="2" charset="2"/>
              <a:buNone/>
            </a:pPr>
            <a:endParaRPr lang="es-ES" sz="1400" u="sng" dirty="0"/>
          </a:p>
          <a:p>
            <a:pPr marL="342900" indent="-342900" algn="just">
              <a:buFont typeface="Wingdings" pitchFamily="2" charset="2"/>
              <a:buChar char="Ø"/>
            </a:pPr>
            <a:r>
              <a:rPr lang="es-ES_tradnl" sz="1400" dirty="0">
                <a:solidFill>
                  <a:schemeClr val="hlink"/>
                </a:solidFill>
              </a:rPr>
              <a:t>Memoria gráfica y descriptiva de la obra/servicio</a:t>
            </a:r>
            <a:r>
              <a:rPr lang="es-ES_tradnl" sz="1400" dirty="0"/>
              <a:t> incluyendo </a:t>
            </a:r>
            <a:r>
              <a:rPr lang="es-ES_tradnl" sz="1400" dirty="0">
                <a:solidFill>
                  <a:schemeClr val="hlink"/>
                </a:solidFill>
              </a:rPr>
              <a:t>fotos del antes/después </a:t>
            </a:r>
            <a:r>
              <a:rPr lang="es-ES_tradnl" sz="1400" dirty="0"/>
              <a:t>de los trabajos realizados. </a:t>
            </a:r>
          </a:p>
          <a:p>
            <a:pPr marL="342900" indent="-342900" algn="just">
              <a:buFont typeface="Wingdings" pitchFamily="2" charset="2"/>
              <a:buNone/>
            </a:pPr>
            <a:r>
              <a:rPr lang="es-ES_tradnl" sz="1400" dirty="0">
                <a:solidFill>
                  <a:srgbClr val="BF1727"/>
                </a:solidFill>
              </a:rPr>
              <a:t>       P</a:t>
            </a:r>
            <a:r>
              <a:rPr lang="es-ES" sz="1400" dirty="0">
                <a:solidFill>
                  <a:srgbClr val="BF1727"/>
                </a:solidFill>
              </a:rPr>
              <a:t>lazo: 2 mes</a:t>
            </a:r>
            <a:r>
              <a:rPr lang="es-ES" sz="1400" dirty="0"/>
              <a:t> a partir de la finalización de la obra/servicio.</a:t>
            </a:r>
          </a:p>
          <a:p>
            <a:pPr marL="342900" indent="-342900" algn="just">
              <a:buFont typeface="Wingdings" pitchFamily="2" charset="2"/>
              <a:buNone/>
            </a:pPr>
            <a:endParaRPr lang="es-ES" sz="1400" dirty="0"/>
          </a:p>
        </p:txBody>
      </p:sp>
      <p:sp>
        <p:nvSpPr>
          <p:cNvPr id="12294" name="AutoShape 10"/>
          <p:cNvSpPr>
            <a:spLocks noChangeArrowheads="1"/>
          </p:cNvSpPr>
          <p:nvPr/>
        </p:nvSpPr>
        <p:spPr bwMode="auto">
          <a:xfrm>
            <a:off x="1725613" y="4221163"/>
            <a:ext cx="5319712" cy="366712"/>
          </a:xfrm>
          <a:prstGeom prst="roundRect">
            <a:avLst>
              <a:gd name="adj" fmla="val 16667"/>
            </a:avLst>
          </a:prstGeom>
          <a:solidFill>
            <a:srgbClr val="3366FF"/>
          </a:solidFill>
          <a:ln w="9525" algn="ctr">
            <a:solidFill>
              <a:schemeClr val="bg1"/>
            </a:solidFill>
            <a:round/>
            <a:headEnd/>
            <a:tailEnd/>
          </a:ln>
        </p:spPr>
        <p:txBody>
          <a:bodyPr anchor="ctr"/>
          <a:lstStyle/>
          <a:p>
            <a:pPr>
              <a:spcBef>
                <a:spcPct val="50000"/>
              </a:spcBef>
            </a:pPr>
            <a:r>
              <a:rPr lang="es-ES" sz="1400">
                <a:solidFill>
                  <a:srgbClr val="D5EFFF"/>
                </a:solidFill>
              </a:rPr>
              <a:t>         </a:t>
            </a:r>
            <a:r>
              <a:rPr lang="es-ES" sz="1600">
                <a:solidFill>
                  <a:srgbClr val="D5EFFF"/>
                </a:solidFill>
              </a:rPr>
              <a:t>Anexo 3 : Informe fin de la obra / servicio</a:t>
            </a:r>
          </a:p>
        </p:txBody>
      </p:sp>
      <p:sp>
        <p:nvSpPr>
          <p:cNvPr id="12295" name="Rectangle 14"/>
          <p:cNvSpPr>
            <a:spLocks noChangeArrowheads="1"/>
          </p:cNvSpPr>
          <p:nvPr/>
        </p:nvSpPr>
        <p:spPr bwMode="auto">
          <a:xfrm>
            <a:off x="7287418" y="350839"/>
            <a:ext cx="1692275" cy="400110"/>
          </a:xfrm>
          <a:prstGeom prst="rect">
            <a:avLst/>
          </a:prstGeom>
          <a:solidFill>
            <a:srgbClr val="0000FF"/>
          </a:solidFill>
          <a:ln w="9525">
            <a:noFill/>
            <a:miter lim="800000"/>
            <a:headEnd/>
            <a:tailEnd/>
          </a:ln>
        </p:spPr>
        <p:txBody>
          <a:bodyPr>
            <a:spAutoFit/>
          </a:bodyPr>
          <a:lstStyle/>
          <a:p>
            <a:pPr defTabSz="914400"/>
            <a:r>
              <a:rPr lang="es-ES" sz="2000" dirty="0">
                <a:solidFill>
                  <a:srgbClr val="FFFF00"/>
                </a:solidFill>
              </a:rPr>
              <a:t>P. E. A</a:t>
            </a:r>
            <a:r>
              <a:rPr lang="es-ES" sz="1200" dirty="0">
                <a:solidFill>
                  <a:srgbClr val="FFFF00"/>
                </a:solidFill>
              </a:rPr>
              <a:t> . </a:t>
            </a:r>
            <a:r>
              <a:rPr lang="es-ES" sz="2000" dirty="0">
                <a:solidFill>
                  <a:srgbClr val="FFFF00"/>
                </a:solidFill>
              </a:rPr>
              <a:t>2022</a:t>
            </a:r>
          </a:p>
        </p:txBody>
      </p:sp>
      <p:pic>
        <p:nvPicPr>
          <p:cNvPr id="12296" name="Picture 15"/>
          <p:cNvPicPr>
            <a:picLocks noChangeAspect="1" noChangeArrowheads="1"/>
          </p:cNvPicPr>
          <p:nvPr/>
        </p:nvPicPr>
        <p:blipFill>
          <a:blip r:embed="rId2"/>
          <a:srcRect/>
          <a:stretch>
            <a:fillRect/>
          </a:stretch>
        </p:blipFill>
        <p:spPr bwMode="auto">
          <a:xfrm>
            <a:off x="7851775" y="6381750"/>
            <a:ext cx="1111250" cy="225425"/>
          </a:xfrm>
          <a:prstGeom prst="rect">
            <a:avLst/>
          </a:prstGeom>
          <a:noFill/>
          <a:ln w="9525">
            <a:noFill/>
            <a:miter lim="800000"/>
            <a:headEnd/>
            <a:tailEnd/>
          </a:ln>
        </p:spPr>
      </p:pic>
      <p:pic>
        <p:nvPicPr>
          <p:cNvPr id="12297" name="Picture 18"/>
          <p:cNvPicPr>
            <a:picLocks noChangeAspect="1" noChangeArrowheads="1"/>
          </p:cNvPicPr>
          <p:nvPr/>
        </p:nvPicPr>
        <p:blipFill>
          <a:blip r:embed="rId2"/>
          <a:srcRect/>
          <a:stretch>
            <a:fillRect/>
          </a:stretch>
        </p:blipFill>
        <p:spPr bwMode="auto">
          <a:xfrm>
            <a:off x="7667625" y="6381750"/>
            <a:ext cx="1295400" cy="263525"/>
          </a:xfrm>
          <a:prstGeom prst="rect">
            <a:avLst/>
          </a:prstGeom>
          <a:noFill/>
          <a:ln w="9525">
            <a:noFill/>
            <a:miter lim="800000"/>
            <a:headEnd/>
            <a:tailEnd/>
          </a:ln>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956" y="6371463"/>
            <a:ext cx="13287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2913</TotalTime>
  <Words>1435</Words>
  <Application>Microsoft Office PowerPoint</Application>
  <PresentationFormat>Presentación en pantalla (4:3)</PresentationFormat>
  <Paragraphs>129</Paragraphs>
  <Slides>11</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11</vt:i4>
      </vt:variant>
    </vt:vector>
  </HeadingPairs>
  <TitlesOfParts>
    <vt:vector size="19" baseType="lpstr">
      <vt:lpstr>Arial</vt:lpstr>
      <vt:lpstr>Arial Bold</vt:lpstr>
      <vt:lpstr>Calibri</vt:lpstr>
      <vt:lpstr>Century Gothic</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Naiara_Pascal</dc:creator>
  <cp:lastModifiedBy>44rafa</cp:lastModifiedBy>
  <cp:revision>223</cp:revision>
  <dcterms:created xsi:type="dcterms:W3CDTF">2010-07-16T12:36:54Z</dcterms:created>
  <dcterms:modified xsi:type="dcterms:W3CDTF">2022-06-17T07:06:00Z</dcterms:modified>
</cp:coreProperties>
</file>