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Lst>
  <p:notesMasterIdLst>
    <p:notesMasterId r:id="rId19"/>
  </p:notesMasterIdLst>
  <p:sldIdLst>
    <p:sldId id="269" r:id="rId3"/>
    <p:sldId id="275" r:id="rId4"/>
    <p:sldId id="328" r:id="rId5"/>
    <p:sldId id="289" r:id="rId6"/>
    <p:sldId id="332" r:id="rId7"/>
    <p:sldId id="298" r:id="rId8"/>
    <p:sldId id="325" r:id="rId9"/>
    <p:sldId id="326" r:id="rId10"/>
    <p:sldId id="309" r:id="rId11"/>
    <p:sldId id="327" r:id="rId12"/>
    <p:sldId id="312" r:id="rId13"/>
    <p:sldId id="313" r:id="rId14"/>
    <p:sldId id="322" r:id="rId15"/>
    <p:sldId id="323" r:id="rId16"/>
    <p:sldId id="319" r:id="rId17"/>
    <p:sldId id="331" r:id="rId18"/>
  </p:sldIdLst>
  <p:sldSz cx="9144000" cy="6858000" type="screen4x3"/>
  <p:notesSz cx="7099300" cy="10234613"/>
  <p:defaultTextStyle>
    <a:defPPr>
      <a:defRPr lang="es-ES_tradn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15">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EZ BARBERO, VERONICA" initials="MBV" lastIdx="1" clrIdx="0">
    <p:extLst>
      <p:ext uri="{19B8F6BF-5375-455C-9EA6-DF929625EA0E}">
        <p15:presenceInfo xmlns:p15="http://schemas.microsoft.com/office/powerpoint/2012/main" userId="S-1-5-21-3565338061-4242805795-431756137-140685" providerId="AD"/>
      </p:ext>
    </p:extLst>
  </p:cmAuthor>
  <p:cmAuthor id="2" name="MJGC" initials="s" lastIdx="1" clrIdx="1">
    <p:extLst>
      <p:ext uri="{19B8F6BF-5375-455C-9EA6-DF929625EA0E}">
        <p15:presenceInfo xmlns:p15="http://schemas.microsoft.com/office/powerpoint/2012/main" userId="MJG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9F3"/>
    <a:srgbClr val="4C44E6"/>
    <a:srgbClr val="FFFFCC"/>
    <a:srgbClr val="EFFFFF"/>
    <a:srgbClr val="E7ECF1"/>
    <a:srgbClr val="AE9C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587" autoAdjust="0"/>
  </p:normalViewPr>
  <p:slideViewPr>
    <p:cSldViewPr showGuides="1">
      <p:cViewPr varScale="1">
        <p:scale>
          <a:sx n="100" d="100"/>
          <a:sy n="100" d="100"/>
        </p:scale>
        <p:origin x="720" y="90"/>
      </p:cViewPr>
      <p:guideLst>
        <p:guide orient="horz" pos="2115"/>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85" d="100"/>
          <a:sy n="85" d="100"/>
        </p:scale>
        <p:origin x="5724" y="84"/>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162C862A-92E3-4B4B-86ED-2044ED638A75}"/>
              </a:ext>
            </a:extLst>
          </p:cNvPr>
          <p:cNvSpPr>
            <a:spLocks noGrp="1"/>
          </p:cNvSpPr>
          <p:nvPr>
            <p:ph type="hdr" sz="quarter"/>
          </p:nvPr>
        </p:nvSpPr>
        <p:spPr>
          <a:xfrm>
            <a:off x="0" y="0"/>
            <a:ext cx="3076575" cy="512763"/>
          </a:xfrm>
          <a:prstGeom prst="rect">
            <a:avLst/>
          </a:prstGeom>
        </p:spPr>
        <p:txBody>
          <a:bodyPr vert="horz" lIns="94768" tIns="47384" rIns="94768" bIns="47384" rtlCol="0"/>
          <a:lstStyle>
            <a:lvl1pPr algn="l" eaLnBrk="1" fontAlgn="auto" hangingPunct="1">
              <a:spcBef>
                <a:spcPts val="0"/>
              </a:spcBef>
              <a:spcAft>
                <a:spcPts val="0"/>
              </a:spcAft>
              <a:defRPr sz="1200">
                <a:latin typeface="+mn-lt"/>
              </a:defRPr>
            </a:lvl1pPr>
          </a:lstStyle>
          <a:p>
            <a:pPr>
              <a:defRPr/>
            </a:pPr>
            <a:endParaRPr lang="es-ES"/>
          </a:p>
        </p:txBody>
      </p:sp>
      <p:sp>
        <p:nvSpPr>
          <p:cNvPr id="3" name="Marcador de fecha 2">
            <a:extLst>
              <a:ext uri="{FF2B5EF4-FFF2-40B4-BE49-F238E27FC236}">
                <a16:creationId xmlns:a16="http://schemas.microsoft.com/office/drawing/2014/main" id="{5A446B8F-1E86-4E3B-A87D-D27A3A394319}"/>
              </a:ext>
            </a:extLst>
          </p:cNvPr>
          <p:cNvSpPr>
            <a:spLocks noGrp="1"/>
          </p:cNvSpPr>
          <p:nvPr>
            <p:ph type="dt" idx="1"/>
          </p:nvPr>
        </p:nvSpPr>
        <p:spPr>
          <a:xfrm>
            <a:off x="4021138" y="0"/>
            <a:ext cx="3076575" cy="512763"/>
          </a:xfrm>
          <a:prstGeom prst="rect">
            <a:avLst/>
          </a:prstGeom>
        </p:spPr>
        <p:txBody>
          <a:bodyPr vert="horz" lIns="94768" tIns="47384" rIns="94768" bIns="47384" rtlCol="0"/>
          <a:lstStyle>
            <a:lvl1pPr algn="r" eaLnBrk="1" fontAlgn="auto" hangingPunct="1">
              <a:spcBef>
                <a:spcPts val="0"/>
              </a:spcBef>
              <a:spcAft>
                <a:spcPts val="0"/>
              </a:spcAft>
              <a:defRPr sz="1200" smtClean="0">
                <a:latin typeface="+mn-lt"/>
              </a:defRPr>
            </a:lvl1pPr>
          </a:lstStyle>
          <a:p>
            <a:pPr>
              <a:defRPr/>
            </a:pPr>
            <a:fld id="{22D9C3FD-2850-4B2C-8259-006E25E4AFF6}" type="datetimeFigureOut">
              <a:rPr lang="es-ES"/>
              <a:pPr>
                <a:defRPr/>
              </a:pPr>
              <a:t>23/05/2022</a:t>
            </a:fld>
            <a:endParaRPr lang="es-ES"/>
          </a:p>
        </p:txBody>
      </p:sp>
      <p:sp>
        <p:nvSpPr>
          <p:cNvPr id="4" name="Marcador de imagen de diapositiva 3">
            <a:extLst>
              <a:ext uri="{FF2B5EF4-FFF2-40B4-BE49-F238E27FC236}">
                <a16:creationId xmlns:a16="http://schemas.microsoft.com/office/drawing/2014/main" id="{79F1386F-BA44-4EF2-A1F2-E5EDE896D5AC}"/>
              </a:ext>
            </a:extLst>
          </p:cNvPr>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4768" tIns="47384" rIns="94768" bIns="47384" rtlCol="0" anchor="ctr"/>
          <a:lstStyle/>
          <a:p>
            <a:pPr lvl="0"/>
            <a:endParaRPr lang="es-ES" noProof="0"/>
          </a:p>
        </p:txBody>
      </p:sp>
      <p:sp>
        <p:nvSpPr>
          <p:cNvPr id="5" name="Marcador de notas 4">
            <a:extLst>
              <a:ext uri="{FF2B5EF4-FFF2-40B4-BE49-F238E27FC236}">
                <a16:creationId xmlns:a16="http://schemas.microsoft.com/office/drawing/2014/main" id="{83BFA04C-9054-46DA-A9D3-52FC1EF28953}"/>
              </a:ext>
            </a:extLst>
          </p:cNvPr>
          <p:cNvSpPr>
            <a:spLocks noGrp="1"/>
          </p:cNvSpPr>
          <p:nvPr>
            <p:ph type="body" sz="quarter" idx="3"/>
          </p:nvPr>
        </p:nvSpPr>
        <p:spPr>
          <a:xfrm>
            <a:off x="709613" y="4926013"/>
            <a:ext cx="5680075" cy="4029075"/>
          </a:xfrm>
          <a:prstGeom prst="rect">
            <a:avLst/>
          </a:prstGeom>
        </p:spPr>
        <p:txBody>
          <a:bodyPr vert="horz" lIns="94768" tIns="47384" rIns="94768" bIns="47384" rtlCol="0"/>
          <a:lstStyle/>
          <a:p>
            <a:pPr lvl="0"/>
            <a:r>
              <a:rPr lang="es-ES" noProof="0"/>
              <a:t>Editar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Marcador de pie de página 5">
            <a:extLst>
              <a:ext uri="{FF2B5EF4-FFF2-40B4-BE49-F238E27FC236}">
                <a16:creationId xmlns:a16="http://schemas.microsoft.com/office/drawing/2014/main" id="{2EE689B9-091E-472D-B053-D408FA68E73A}"/>
              </a:ext>
            </a:extLst>
          </p:cNvPr>
          <p:cNvSpPr>
            <a:spLocks noGrp="1"/>
          </p:cNvSpPr>
          <p:nvPr>
            <p:ph type="ftr" sz="quarter" idx="4"/>
          </p:nvPr>
        </p:nvSpPr>
        <p:spPr>
          <a:xfrm>
            <a:off x="0" y="9721850"/>
            <a:ext cx="3076575" cy="512763"/>
          </a:xfrm>
          <a:prstGeom prst="rect">
            <a:avLst/>
          </a:prstGeom>
        </p:spPr>
        <p:txBody>
          <a:bodyPr vert="horz" lIns="94768" tIns="47384" rIns="94768" bIns="47384" rtlCol="0" anchor="b"/>
          <a:lstStyle>
            <a:lvl1pPr algn="l" eaLnBrk="1" fontAlgn="auto" hangingPunct="1">
              <a:spcBef>
                <a:spcPts val="0"/>
              </a:spcBef>
              <a:spcAft>
                <a:spcPts val="0"/>
              </a:spcAft>
              <a:defRPr sz="1200">
                <a:latin typeface="+mn-lt"/>
              </a:defRPr>
            </a:lvl1pPr>
          </a:lstStyle>
          <a:p>
            <a:pPr>
              <a:defRPr/>
            </a:pPr>
            <a:endParaRPr lang="es-ES"/>
          </a:p>
        </p:txBody>
      </p:sp>
      <p:sp>
        <p:nvSpPr>
          <p:cNvPr id="7" name="Marcador de número de diapositiva 6">
            <a:extLst>
              <a:ext uri="{FF2B5EF4-FFF2-40B4-BE49-F238E27FC236}">
                <a16:creationId xmlns:a16="http://schemas.microsoft.com/office/drawing/2014/main" id="{1DF8D8C7-CFF4-4C4D-A028-48601494D4C8}"/>
              </a:ext>
            </a:extLst>
          </p:cNvPr>
          <p:cNvSpPr>
            <a:spLocks noGrp="1"/>
          </p:cNvSpPr>
          <p:nvPr>
            <p:ph type="sldNum" sz="quarter" idx="5"/>
          </p:nvPr>
        </p:nvSpPr>
        <p:spPr>
          <a:xfrm>
            <a:off x="4021138" y="9721850"/>
            <a:ext cx="3076575" cy="512763"/>
          </a:xfrm>
          <a:prstGeom prst="rect">
            <a:avLst/>
          </a:prstGeom>
        </p:spPr>
        <p:txBody>
          <a:bodyPr vert="horz" wrap="square" lIns="94768" tIns="47384" rIns="94768" bIns="47384" numCol="1" anchor="b" anchorCtr="0" compatLnSpc="1">
            <a:prstTxWarp prst="textNoShape">
              <a:avLst/>
            </a:prstTxWarp>
          </a:bodyPr>
          <a:lstStyle>
            <a:lvl1pPr algn="r" eaLnBrk="1" hangingPunct="1">
              <a:defRPr sz="1200"/>
            </a:lvl1pPr>
          </a:lstStyle>
          <a:p>
            <a:fld id="{02C35C96-C075-49EF-BD3D-CC22C3935C7B}" type="slidenum">
              <a:rPr lang="es-ES" altLang="es-ES"/>
              <a:pPr/>
              <a:t>‹Nº›</a:t>
            </a:fld>
            <a:endParaRPr lang="es-ES" alt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Marcador de imagen de diapositiva 1">
            <a:extLst>
              <a:ext uri="{FF2B5EF4-FFF2-40B4-BE49-F238E27FC236}">
                <a16:creationId xmlns:a16="http://schemas.microsoft.com/office/drawing/2014/main" id="{88CC1375-158B-4D05-8BD4-C1604F82152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Marcador de notas 2">
            <a:extLst>
              <a:ext uri="{FF2B5EF4-FFF2-40B4-BE49-F238E27FC236}">
                <a16:creationId xmlns:a16="http://schemas.microsoft.com/office/drawing/2014/main" id="{6CAD925C-B3E6-48C9-BD2C-E8CCF06DC6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dirty="0"/>
          </a:p>
        </p:txBody>
      </p:sp>
      <p:sp>
        <p:nvSpPr>
          <p:cNvPr id="17412" name="Marcador de número de diapositiva 3">
            <a:extLst>
              <a:ext uri="{FF2B5EF4-FFF2-40B4-BE49-F238E27FC236}">
                <a16:creationId xmlns:a16="http://schemas.microsoft.com/office/drawing/2014/main" id="{6D7450AC-02CC-480D-887A-F8DA31C15CD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C76C063-170B-4875-947E-A46AA0E71C62}" type="slidenum">
              <a:rPr lang="es-ES" altLang="es-ES"/>
              <a:pPr/>
              <a:t>7</a:t>
            </a:fld>
            <a:endParaRPr lang="es-ES" alt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Marcador de imagen de diapositiva">
            <a:extLst>
              <a:ext uri="{FF2B5EF4-FFF2-40B4-BE49-F238E27FC236}">
                <a16:creationId xmlns:a16="http://schemas.microsoft.com/office/drawing/2014/main" id="{D338469B-AFBB-45E5-86DE-3DAFA5AEAE3F}"/>
              </a:ext>
            </a:extLst>
          </p:cNvPr>
          <p:cNvSpPr>
            <a:spLocks noGrp="1" noRot="1" noChangeAspect="1" noChangeArrowheads="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2 Marcador de notas">
            <a:extLst>
              <a:ext uri="{FF2B5EF4-FFF2-40B4-BE49-F238E27FC236}">
                <a16:creationId xmlns:a16="http://schemas.microsoft.com/office/drawing/2014/main" id="{D8D12168-57C0-44EF-AA49-262276A78B8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20484" name="3 Marcador de número de diapositiva">
            <a:extLst>
              <a:ext uri="{FF2B5EF4-FFF2-40B4-BE49-F238E27FC236}">
                <a16:creationId xmlns:a16="http://schemas.microsoft.com/office/drawing/2014/main" id="{EEE04907-222C-4A5A-9EDE-9B88E46DBDD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8F9E6E43-107E-478C-903A-7142E77D3EEA}" type="slidenum">
              <a:rPr lang="es-ES_tradnl" altLang="es-ES"/>
              <a:pPr/>
              <a:t>9</a:t>
            </a:fld>
            <a:endParaRPr lang="es-ES_tradnl" alt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a:extLst>
              <a:ext uri="{FF2B5EF4-FFF2-40B4-BE49-F238E27FC236}">
                <a16:creationId xmlns:a16="http://schemas.microsoft.com/office/drawing/2014/main" id="{AA142D8C-DE5E-45AC-A2C9-323B395D2226}"/>
              </a:ext>
            </a:extLst>
          </p:cNvPr>
          <p:cNvSpPr>
            <a:spLocks noGrp="1" noRot="1" noChangeAspect="1" noChangeArrowheads="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2 Marcador de notas">
            <a:extLst>
              <a:ext uri="{FF2B5EF4-FFF2-40B4-BE49-F238E27FC236}">
                <a16:creationId xmlns:a16="http://schemas.microsoft.com/office/drawing/2014/main" id="{625E1FE6-F2A4-4232-A337-E26AA7CD3B2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23556" name="3 Marcador de número de diapositiva">
            <a:extLst>
              <a:ext uri="{FF2B5EF4-FFF2-40B4-BE49-F238E27FC236}">
                <a16:creationId xmlns:a16="http://schemas.microsoft.com/office/drawing/2014/main" id="{EC98550F-1DBC-42E5-B6F0-A1B14921A04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3812945-04FF-4425-9DA3-E7B0B9D0B7AE}" type="slidenum">
              <a:rPr lang="es-ES_tradnl" altLang="es-ES"/>
              <a:pPr/>
              <a:t>11</a:t>
            </a:fld>
            <a:endParaRPr lang="es-ES_tradnl" alt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a:extLst>
              <a:ext uri="{FF2B5EF4-FFF2-40B4-BE49-F238E27FC236}">
                <a16:creationId xmlns:a16="http://schemas.microsoft.com/office/drawing/2014/main" id="{A4A518FB-C4BE-484A-8EC2-920810CABAC7}"/>
              </a:ext>
            </a:extLst>
          </p:cNvPr>
          <p:cNvSpPr>
            <a:spLocks noGrp="1" noRot="1" noChangeAspect="1" noChangeArrowheads="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2 Marcador de notas">
            <a:extLst>
              <a:ext uri="{FF2B5EF4-FFF2-40B4-BE49-F238E27FC236}">
                <a16:creationId xmlns:a16="http://schemas.microsoft.com/office/drawing/2014/main" id="{4E101F90-73A9-4E9A-8FA2-55E1DA20EB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25604" name="3 Marcador de número de diapositiva">
            <a:extLst>
              <a:ext uri="{FF2B5EF4-FFF2-40B4-BE49-F238E27FC236}">
                <a16:creationId xmlns:a16="http://schemas.microsoft.com/office/drawing/2014/main" id="{07F10E77-4452-45D0-BA54-DC727FCD74F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34000AC0-ACCA-4864-956B-F703A5F9C650}" type="slidenum">
              <a:rPr lang="es-ES_tradnl" altLang="es-ES"/>
              <a:pPr/>
              <a:t>12</a:t>
            </a:fld>
            <a:endParaRPr lang="es-ES_tradnl" alt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a:extLst>
              <a:ext uri="{FF2B5EF4-FFF2-40B4-BE49-F238E27FC236}">
                <a16:creationId xmlns:a16="http://schemas.microsoft.com/office/drawing/2014/main" id="{E37D17A1-5D2F-4730-8308-8EF34477E930}"/>
              </a:ext>
            </a:extLst>
          </p:cNvPr>
          <p:cNvSpPr>
            <a:spLocks noGrp="1" noRot="1" noChangeAspect="1" noChangeArrowheads="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2 Marcador de notas">
            <a:extLst>
              <a:ext uri="{FF2B5EF4-FFF2-40B4-BE49-F238E27FC236}">
                <a16:creationId xmlns:a16="http://schemas.microsoft.com/office/drawing/2014/main" id="{D738320A-0404-49F6-A77C-74246C055F8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27652" name="3 Marcador de número de diapositiva">
            <a:extLst>
              <a:ext uri="{FF2B5EF4-FFF2-40B4-BE49-F238E27FC236}">
                <a16:creationId xmlns:a16="http://schemas.microsoft.com/office/drawing/2014/main" id="{300A558C-F6B6-42E8-9DFB-FC0F9FB5C13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5A09F947-57DD-46B0-9F85-D5176BC5FA31}" type="slidenum">
              <a:rPr lang="es-ES_tradnl" altLang="es-ES"/>
              <a:pPr/>
              <a:t>13</a:t>
            </a:fld>
            <a:endParaRPr lang="es-ES_tradnl" alt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Marcador de imagen de diapositiva">
            <a:extLst>
              <a:ext uri="{FF2B5EF4-FFF2-40B4-BE49-F238E27FC236}">
                <a16:creationId xmlns:a16="http://schemas.microsoft.com/office/drawing/2014/main" id="{45B2621A-C0B6-44F6-973B-747B52D941A9}"/>
              </a:ext>
            </a:extLst>
          </p:cNvPr>
          <p:cNvSpPr>
            <a:spLocks noGrp="1" noRot="1" noChangeAspect="1" noChangeArrowheads="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2 Marcador de notas">
            <a:extLst>
              <a:ext uri="{FF2B5EF4-FFF2-40B4-BE49-F238E27FC236}">
                <a16:creationId xmlns:a16="http://schemas.microsoft.com/office/drawing/2014/main" id="{ED62AEAA-E9B3-41D6-AE6B-09C84814F00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a:t>No sé como se quita tanto azul. </a:t>
            </a:r>
            <a:endParaRPr lang="es-ES_tradnl" altLang="es-ES"/>
          </a:p>
        </p:txBody>
      </p:sp>
      <p:sp>
        <p:nvSpPr>
          <p:cNvPr id="29700" name="3 Marcador de número de diapositiva">
            <a:extLst>
              <a:ext uri="{FF2B5EF4-FFF2-40B4-BE49-F238E27FC236}">
                <a16:creationId xmlns:a16="http://schemas.microsoft.com/office/drawing/2014/main" id="{DB493B5B-46B7-4DE0-BD1B-96E2141B178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96C86008-A6DA-4728-87E1-7F5A9D4675F7}" type="slidenum">
              <a:rPr lang="es-ES_tradnl" altLang="es-ES"/>
              <a:pPr/>
              <a:t>14</a:t>
            </a:fld>
            <a:endParaRPr lang="es-ES_tradnl" alt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a:extLst>
              <a:ext uri="{FF2B5EF4-FFF2-40B4-BE49-F238E27FC236}">
                <a16:creationId xmlns:a16="http://schemas.microsoft.com/office/drawing/2014/main" id="{60137574-C90F-4818-B07A-59AB473F48C2}"/>
              </a:ext>
            </a:extLst>
          </p:cNvPr>
          <p:cNvSpPr>
            <a:spLocks noGrp="1" noRot="1" noChangeAspect="1" noChangeArrowheads="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2 Marcador de notas">
            <a:extLst>
              <a:ext uri="{FF2B5EF4-FFF2-40B4-BE49-F238E27FC236}">
                <a16:creationId xmlns:a16="http://schemas.microsoft.com/office/drawing/2014/main" id="{FF3F0C06-4A7F-4187-82C7-C8AD4F28AE8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31748" name="3 Marcador de número de diapositiva">
            <a:extLst>
              <a:ext uri="{FF2B5EF4-FFF2-40B4-BE49-F238E27FC236}">
                <a16:creationId xmlns:a16="http://schemas.microsoft.com/office/drawing/2014/main" id="{53D30255-E8E1-43A8-8333-D497F49C76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518CC85-993B-4F97-800D-D03D401D3920}" type="slidenum">
              <a:rPr lang="es-ES_tradnl" altLang="es-ES"/>
              <a:pPr/>
              <a:t>15</a:t>
            </a:fld>
            <a:endParaRPr lang="es-ES_tradnl" alt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a:extLst>
              <a:ext uri="{FF2B5EF4-FFF2-40B4-BE49-F238E27FC236}">
                <a16:creationId xmlns:a16="http://schemas.microsoft.com/office/drawing/2014/main" id="{60137574-C90F-4818-B07A-59AB473F48C2}"/>
              </a:ext>
            </a:extLst>
          </p:cNvPr>
          <p:cNvSpPr>
            <a:spLocks noGrp="1" noRot="1" noChangeAspect="1" noChangeArrowheads="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2 Marcador de notas">
            <a:extLst>
              <a:ext uri="{FF2B5EF4-FFF2-40B4-BE49-F238E27FC236}">
                <a16:creationId xmlns:a16="http://schemas.microsoft.com/office/drawing/2014/main" id="{FF3F0C06-4A7F-4187-82C7-C8AD4F28AE8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31748" name="3 Marcador de número de diapositiva">
            <a:extLst>
              <a:ext uri="{FF2B5EF4-FFF2-40B4-BE49-F238E27FC236}">
                <a16:creationId xmlns:a16="http://schemas.microsoft.com/office/drawing/2014/main" id="{53D30255-E8E1-43A8-8333-D497F49C76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518CC85-993B-4F97-800D-D03D401D3920}" type="slidenum">
              <a:rPr lang="es-ES_tradnl" altLang="es-ES"/>
              <a:pPr/>
              <a:t>16</a:t>
            </a:fld>
            <a:endParaRPr lang="es-ES_tradnl" altLang="es-ES"/>
          </a:p>
        </p:txBody>
      </p:sp>
    </p:spTree>
    <p:extLst>
      <p:ext uri="{BB962C8B-B14F-4D97-AF65-F5344CB8AC3E}">
        <p14:creationId xmlns:p14="http://schemas.microsoft.com/office/powerpoint/2010/main" val="2762103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INTERIOR UN CONTENIDO">
    <p:spTree>
      <p:nvGrpSpPr>
        <p:cNvPr id="1" name=""/>
        <p:cNvGrpSpPr/>
        <p:nvPr/>
      </p:nvGrpSpPr>
      <p:grpSpPr>
        <a:xfrm>
          <a:off x="0" y="0"/>
          <a:ext cx="0" cy="0"/>
          <a:chOff x="0" y="0"/>
          <a:chExt cx="0" cy="0"/>
        </a:xfrm>
      </p:grpSpPr>
      <p:sp>
        <p:nvSpPr>
          <p:cNvPr id="2" name="1 Rectángulo">
            <a:extLst>
              <a:ext uri="{FF2B5EF4-FFF2-40B4-BE49-F238E27FC236}">
                <a16:creationId xmlns:a16="http://schemas.microsoft.com/office/drawing/2014/main" id="{F3F52CD9-9B24-4F2A-9F43-52C3BC5F28D7}"/>
              </a:ext>
            </a:extLst>
          </p:cNvPr>
          <p:cNvSpPr/>
          <p:nvPr userDrawn="1"/>
        </p:nvSpPr>
        <p:spPr>
          <a:xfrm>
            <a:off x="0" y="0"/>
            <a:ext cx="9144000" cy="906463"/>
          </a:xfrm>
          <a:prstGeom prst="rect">
            <a:avLst/>
          </a:prstGeom>
          <a:solidFill>
            <a:srgbClr val="002E5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_tradnl">
              <a:solidFill>
                <a:prstClr val="white"/>
              </a:solidFill>
            </a:endParaRPr>
          </a:p>
        </p:txBody>
      </p:sp>
      <p:sp>
        <p:nvSpPr>
          <p:cNvPr id="3" name="1 Marcador de número de diapositiva">
            <a:extLst>
              <a:ext uri="{FF2B5EF4-FFF2-40B4-BE49-F238E27FC236}">
                <a16:creationId xmlns:a16="http://schemas.microsoft.com/office/drawing/2014/main" id="{CAEA2897-BCCE-474C-8A4D-BBB2ADC2EAB0}"/>
              </a:ext>
            </a:extLst>
          </p:cNvPr>
          <p:cNvSpPr>
            <a:spLocks noGrp="1"/>
          </p:cNvSpPr>
          <p:nvPr>
            <p:ph type="sldNum" sz="quarter" idx="10"/>
          </p:nvPr>
        </p:nvSpPr>
        <p:spPr>
          <a:xfrm>
            <a:off x="61913" y="6388100"/>
            <a:ext cx="549275" cy="365125"/>
          </a:xfrm>
          <a:prstGeom prst="rect">
            <a:avLst/>
          </a:prstGeom>
          <a:solidFill>
            <a:schemeClr val="bg1"/>
          </a:solidFill>
        </p:spPr>
        <p:txBody>
          <a:bodyPr vert="horz" wrap="square" lIns="91440" tIns="45720" rIns="91440" bIns="45720" numCol="1" anchor="ctr" anchorCtr="0" compatLnSpc="1">
            <a:prstTxWarp prst="textNoShape">
              <a:avLst/>
            </a:prstTxWarp>
          </a:bodyPr>
          <a:lstStyle>
            <a:lvl1pPr algn="ctr" eaLnBrk="1" hangingPunct="1">
              <a:defRPr sz="1200" b="1">
                <a:solidFill>
                  <a:srgbClr val="002E54"/>
                </a:solidFill>
                <a:latin typeface="Arial" panose="020B0604020202020204" pitchFamily="34" charset="0"/>
                <a:cs typeface="Arial" panose="020B0604020202020204" pitchFamily="34" charset="0"/>
              </a:defRPr>
            </a:lvl1pPr>
          </a:lstStyle>
          <a:p>
            <a:fld id="{471748AC-908F-4F1E-A78F-EF73F10B02B7}" type="slidenum">
              <a:rPr lang="es-ES_tradnl" altLang="es-ES"/>
              <a:pPr/>
              <a:t>‹Nº›</a:t>
            </a:fld>
            <a:endParaRPr lang="es-ES_tradnl" altLang="es-ES"/>
          </a:p>
        </p:txBody>
      </p:sp>
    </p:spTree>
    <p:extLst>
      <p:ext uri="{BB962C8B-B14F-4D97-AF65-F5344CB8AC3E}">
        <p14:creationId xmlns:p14="http://schemas.microsoft.com/office/powerpoint/2010/main" val="737587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ERIOR UN CONTENIDO">
    <p:spTree>
      <p:nvGrpSpPr>
        <p:cNvPr id="1" name=""/>
        <p:cNvGrpSpPr/>
        <p:nvPr/>
      </p:nvGrpSpPr>
      <p:grpSpPr>
        <a:xfrm>
          <a:off x="0" y="0"/>
          <a:ext cx="0" cy="0"/>
          <a:chOff x="0" y="0"/>
          <a:chExt cx="0" cy="0"/>
        </a:xfrm>
      </p:grpSpPr>
      <p:pic>
        <p:nvPicPr>
          <p:cNvPr id="2" name="Imagen 6">
            <a:extLst>
              <a:ext uri="{FF2B5EF4-FFF2-40B4-BE49-F238E27FC236}">
                <a16:creationId xmlns:a16="http://schemas.microsoft.com/office/drawing/2014/main" id="{39F9191E-B6D8-4061-9740-9A41BC172C9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b="84375"/>
          <a:stretch>
            <a:fillRect/>
          </a:stretch>
        </p:blipFill>
        <p:spPr bwMode="auto">
          <a:xfrm>
            <a:off x="-4763" y="0"/>
            <a:ext cx="9145588" cy="908050"/>
          </a:xfrm>
          <a:prstGeom prst="rect">
            <a:avLst/>
          </a:prstGeom>
          <a:solidFill>
            <a:srgbClr val="AE9CC4"/>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1 Marcador de número de diapositiva">
            <a:extLst>
              <a:ext uri="{FF2B5EF4-FFF2-40B4-BE49-F238E27FC236}">
                <a16:creationId xmlns:a16="http://schemas.microsoft.com/office/drawing/2014/main" id="{D36937C8-B05F-4032-BEFD-D2F96EEA2D2F}"/>
              </a:ext>
            </a:extLst>
          </p:cNvPr>
          <p:cNvSpPr>
            <a:spLocks noGrp="1"/>
          </p:cNvSpPr>
          <p:nvPr>
            <p:ph type="sldNum" sz="quarter" idx="10"/>
          </p:nvPr>
        </p:nvSpPr>
        <p:spPr>
          <a:xfrm>
            <a:off x="61913" y="6388100"/>
            <a:ext cx="549275" cy="365125"/>
          </a:xfrm>
          <a:prstGeom prst="rect">
            <a:avLst/>
          </a:prstGeom>
          <a:solidFill>
            <a:schemeClr val="bg1"/>
          </a:solidFill>
        </p:spPr>
        <p:txBody>
          <a:bodyPr vert="horz" wrap="square" lIns="91440" tIns="45720" rIns="91440" bIns="45720" numCol="1" anchor="ctr" anchorCtr="0" compatLnSpc="1">
            <a:prstTxWarp prst="textNoShape">
              <a:avLst/>
            </a:prstTxWarp>
          </a:bodyPr>
          <a:lstStyle>
            <a:lvl1pPr algn="ctr" eaLnBrk="1" hangingPunct="1">
              <a:defRPr sz="1200" b="1">
                <a:solidFill>
                  <a:srgbClr val="002E54"/>
                </a:solidFill>
                <a:latin typeface="Arial" panose="020B0604020202020204" pitchFamily="34" charset="0"/>
                <a:cs typeface="Arial" panose="020B0604020202020204" pitchFamily="34" charset="0"/>
              </a:defRPr>
            </a:lvl1pPr>
          </a:lstStyle>
          <a:p>
            <a:fld id="{008D1DE6-60A7-4340-A16D-009F7CBD5FB0}" type="slidenum">
              <a:rPr lang="es-ES_tradnl" altLang="es-ES"/>
              <a:pPr/>
              <a:t>‹Nº›</a:t>
            </a:fld>
            <a:endParaRPr lang="es-ES_tradnl" altLang="es-ES"/>
          </a:p>
        </p:txBody>
      </p:sp>
    </p:spTree>
    <p:extLst>
      <p:ext uri="{BB962C8B-B14F-4D97-AF65-F5344CB8AC3E}">
        <p14:creationId xmlns:p14="http://schemas.microsoft.com/office/powerpoint/2010/main" val="1038831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ULARES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0502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ULARES 2">
    <p:spTree>
      <p:nvGrpSpPr>
        <p:cNvPr id="1" name=""/>
        <p:cNvGrpSpPr/>
        <p:nvPr/>
      </p:nvGrpSpPr>
      <p:grpSpPr>
        <a:xfrm>
          <a:off x="0" y="0"/>
          <a:ext cx="0" cy="0"/>
          <a:chOff x="0" y="0"/>
          <a:chExt cx="0" cy="0"/>
        </a:xfrm>
      </p:grpSpPr>
    </p:spTree>
    <p:extLst>
      <p:ext uri="{BB962C8B-B14F-4D97-AF65-F5344CB8AC3E}">
        <p14:creationId xmlns:p14="http://schemas.microsoft.com/office/powerpoint/2010/main" val="789216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INTERIOR UN CONTENIDO">
    <p:spTree>
      <p:nvGrpSpPr>
        <p:cNvPr id="1" name=""/>
        <p:cNvGrpSpPr/>
        <p:nvPr/>
      </p:nvGrpSpPr>
      <p:grpSpPr>
        <a:xfrm>
          <a:off x="0" y="0"/>
          <a:ext cx="0" cy="0"/>
          <a:chOff x="0" y="0"/>
          <a:chExt cx="0" cy="0"/>
        </a:xfrm>
      </p:grpSpPr>
      <p:pic>
        <p:nvPicPr>
          <p:cNvPr id="2" name="Imagen 6">
            <a:extLst>
              <a:ext uri="{FF2B5EF4-FFF2-40B4-BE49-F238E27FC236}">
                <a16:creationId xmlns:a16="http://schemas.microsoft.com/office/drawing/2014/main" id="{37B80C8A-81BA-4F9E-A71B-D1DA2AF9503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b="84375"/>
          <a:stretch>
            <a:fillRect/>
          </a:stretch>
        </p:blipFill>
        <p:spPr bwMode="auto">
          <a:xfrm>
            <a:off x="0" y="0"/>
            <a:ext cx="9144000" cy="908050"/>
          </a:xfrm>
          <a:prstGeom prst="rect">
            <a:avLst/>
          </a:prstGeom>
          <a:solidFill>
            <a:srgbClr val="7AB2DC"/>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1 Marcador de número de diapositiva">
            <a:extLst>
              <a:ext uri="{FF2B5EF4-FFF2-40B4-BE49-F238E27FC236}">
                <a16:creationId xmlns:a16="http://schemas.microsoft.com/office/drawing/2014/main" id="{A517F8D6-D831-4ED3-8971-60242AA0D35A}"/>
              </a:ext>
            </a:extLst>
          </p:cNvPr>
          <p:cNvSpPr>
            <a:spLocks noGrp="1"/>
          </p:cNvSpPr>
          <p:nvPr>
            <p:ph type="sldNum" sz="quarter" idx="10"/>
          </p:nvPr>
        </p:nvSpPr>
        <p:spPr>
          <a:xfrm>
            <a:off x="61913" y="6388100"/>
            <a:ext cx="549275" cy="365125"/>
          </a:xfrm>
          <a:prstGeom prst="rect">
            <a:avLst/>
          </a:prstGeom>
          <a:solidFill>
            <a:schemeClr val="bg1"/>
          </a:solidFill>
        </p:spPr>
        <p:txBody>
          <a:bodyPr vert="horz" wrap="square" lIns="91440" tIns="45720" rIns="91440" bIns="45720" numCol="1" anchor="ctr" anchorCtr="0" compatLnSpc="1">
            <a:prstTxWarp prst="textNoShape">
              <a:avLst/>
            </a:prstTxWarp>
          </a:bodyPr>
          <a:lstStyle>
            <a:lvl1pPr algn="ctr" eaLnBrk="1" hangingPunct="1">
              <a:defRPr sz="1200" b="1">
                <a:solidFill>
                  <a:srgbClr val="002E54"/>
                </a:solidFill>
                <a:latin typeface="Arial" panose="020B0604020202020204" pitchFamily="34" charset="0"/>
                <a:cs typeface="Arial" panose="020B0604020202020204" pitchFamily="34" charset="0"/>
              </a:defRPr>
            </a:lvl1pPr>
          </a:lstStyle>
          <a:p>
            <a:fld id="{E10288B5-0BA5-4E0D-8DC1-A0CFFC8630D4}" type="slidenum">
              <a:rPr lang="es-ES_tradnl" altLang="es-ES"/>
              <a:pPr/>
              <a:t>‹Nº›</a:t>
            </a:fld>
            <a:endParaRPr lang="es-ES_tradnl" altLang="es-ES"/>
          </a:p>
        </p:txBody>
      </p:sp>
    </p:spTree>
    <p:extLst>
      <p:ext uri="{BB962C8B-B14F-4D97-AF65-F5344CB8AC3E}">
        <p14:creationId xmlns:p14="http://schemas.microsoft.com/office/powerpoint/2010/main" val="22897234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9 Imagen">
            <a:extLst>
              <a:ext uri="{FF2B5EF4-FFF2-40B4-BE49-F238E27FC236}">
                <a16:creationId xmlns:a16="http://schemas.microsoft.com/office/drawing/2014/main" id="{6A898AAF-6087-4526-9262-759D5DD80DDA}"/>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097713" y="6354763"/>
            <a:ext cx="19335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2 Imagen">
            <a:extLst>
              <a:ext uri="{FF2B5EF4-FFF2-40B4-BE49-F238E27FC236}">
                <a16:creationId xmlns:a16="http://schemas.microsoft.com/office/drawing/2014/main" id="{A02861B1-F77E-40D6-8689-2C9596AFBC1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44525" y="6497638"/>
            <a:ext cx="6303963"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2" r:id="rId1"/>
    <p:sldLayoutId id="2147483673" r:id="rId2"/>
    <p:sldLayoutId id="2147483670" r:id="rId3"/>
  </p:sldLayoutIdLst>
  <p:hf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E54"/>
        </a:solidFill>
        <a:effectLst/>
      </p:bgPr>
    </p:bg>
    <p:spTree>
      <p:nvGrpSpPr>
        <p:cNvPr id="1" name=""/>
        <p:cNvGrpSpPr/>
        <p:nvPr/>
      </p:nvGrpSpPr>
      <p:grpSpPr>
        <a:xfrm>
          <a:off x="0" y="0"/>
          <a:ext cx="0" cy="0"/>
          <a:chOff x="0" y="0"/>
          <a:chExt cx="0" cy="0"/>
        </a:xfrm>
      </p:grpSpPr>
      <p:pic>
        <p:nvPicPr>
          <p:cNvPr id="2050" name="2 Imagen" descr="cadeneta válida ppt.png">
            <a:extLst>
              <a:ext uri="{FF2B5EF4-FFF2-40B4-BE49-F238E27FC236}">
                <a16:creationId xmlns:a16="http://schemas.microsoft.com/office/drawing/2014/main" id="{7ECC787F-24D6-4310-BDD8-88D1F9E97D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3025" y="5805488"/>
            <a:ext cx="245300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4 Imagen">
            <a:extLst>
              <a:ext uri="{FF2B5EF4-FFF2-40B4-BE49-F238E27FC236}">
                <a16:creationId xmlns:a16="http://schemas.microsoft.com/office/drawing/2014/main" id="{B5A67981-5412-4D54-A939-88C86E4ED7A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443288" y="6237288"/>
            <a:ext cx="22574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1" r:id="rId1"/>
    <p:sldLayoutId id="2147483674" r:id="rId2"/>
  </p:sldLayoutIdLst>
  <p:hf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3" Type="http://schemas.openxmlformats.org/officeDocument/2006/relationships/hyperlink" Target="https://sede.sepe.gob.es/portalSede/flows/inicio"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sede.sepe.gob.es/contenidosSede/generico.do?pagina=/contenidos/sede_virtual/sv00A1.html"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6" name="5 Rectángulo">
            <a:extLst>
              <a:ext uri="{FF2B5EF4-FFF2-40B4-BE49-F238E27FC236}">
                <a16:creationId xmlns:a16="http://schemas.microsoft.com/office/drawing/2014/main" id="{429BF0A8-1177-4A9B-8FA4-0FE5C40CFB79}"/>
              </a:ext>
            </a:extLst>
          </p:cNvPr>
          <p:cNvSpPr/>
          <p:nvPr/>
        </p:nvSpPr>
        <p:spPr>
          <a:xfrm>
            <a:off x="323528" y="2060848"/>
            <a:ext cx="8641084" cy="3377848"/>
          </a:xfrm>
          <a:prstGeom prst="rect">
            <a:avLst/>
          </a:prstGeom>
        </p:spPr>
        <p:txBody>
          <a:bodyPr wrap="square">
            <a:spAutoFit/>
          </a:bodyPr>
          <a:lstStyle/>
          <a:p>
            <a:pPr algn="ctr" eaLnBrk="1" fontAlgn="auto" hangingPunct="1">
              <a:spcBef>
                <a:spcPts val="0"/>
              </a:spcBef>
              <a:spcAft>
                <a:spcPts val="0"/>
              </a:spcAft>
              <a:defRPr/>
            </a:pPr>
            <a:r>
              <a:rPr lang="es-ES" sz="3600" b="1" dirty="0">
                <a:solidFill>
                  <a:prstClr val="white"/>
                </a:solidFill>
                <a:cs typeface="Calibri" panose="020F0502020204030204" pitchFamily="34" charset="0"/>
              </a:rPr>
              <a:t>Guía básica de tramitación </a:t>
            </a:r>
          </a:p>
          <a:p>
            <a:pPr algn="ctr" eaLnBrk="1" fontAlgn="auto" hangingPunct="1">
              <a:spcBef>
                <a:spcPts val="0"/>
              </a:spcBef>
              <a:spcAft>
                <a:spcPts val="0"/>
              </a:spcAft>
              <a:defRPr/>
            </a:pPr>
            <a:r>
              <a:rPr lang="es-ES" sz="3600" b="1" dirty="0">
                <a:solidFill>
                  <a:prstClr val="white"/>
                </a:solidFill>
                <a:cs typeface="Calibri" panose="020F0502020204030204" pitchFamily="34" charset="0"/>
              </a:rPr>
              <a:t>para la protección social Mecanismo RED</a:t>
            </a:r>
          </a:p>
          <a:p>
            <a:pPr algn="just" eaLnBrk="1" fontAlgn="auto" hangingPunct="1">
              <a:spcBef>
                <a:spcPts val="1200"/>
              </a:spcBef>
              <a:spcAft>
                <a:spcPts val="0"/>
              </a:spcAft>
              <a:defRPr/>
            </a:pPr>
            <a:r>
              <a:rPr lang="es-ES" sz="1900" b="1" dirty="0">
                <a:solidFill>
                  <a:prstClr val="white"/>
                </a:solidFill>
                <a:cs typeface="Calibri" panose="020F0502020204030204" pitchFamily="34" charset="0"/>
              </a:rPr>
              <a:t>RDL 32/2021, </a:t>
            </a:r>
            <a:r>
              <a:rPr lang="es-ES" sz="1900" b="1" i="1" dirty="0">
                <a:solidFill>
                  <a:prstClr val="white"/>
                </a:solidFill>
                <a:cs typeface="Calibri" panose="020F0502020204030204" pitchFamily="34" charset="0"/>
              </a:rPr>
              <a:t>de 30 de diciembre de medidas urgentes para la reforma laboral,</a:t>
            </a:r>
            <a:br>
              <a:rPr lang="es-ES" sz="1900" b="1" i="1" dirty="0">
                <a:solidFill>
                  <a:prstClr val="white"/>
                </a:solidFill>
                <a:cs typeface="Calibri" panose="020F0502020204030204" pitchFamily="34" charset="0"/>
              </a:rPr>
            </a:br>
            <a:r>
              <a:rPr lang="es-ES" sz="1900" b="1" i="1" dirty="0">
                <a:solidFill>
                  <a:prstClr val="white"/>
                </a:solidFill>
                <a:cs typeface="Calibri" panose="020F0502020204030204" pitchFamily="34" charset="0"/>
              </a:rPr>
              <a:t> la garantía de la estabilidad en el empleo y la transformación del mercado de trabajo</a:t>
            </a:r>
          </a:p>
          <a:p>
            <a:pPr algn="ctr"/>
            <a:endParaRPr lang="es-ES" sz="1900" b="1" i="1" dirty="0">
              <a:solidFill>
                <a:prstClr val="white"/>
              </a:solidFill>
              <a:cs typeface="Calibri" panose="020F0502020204030204" pitchFamily="34" charset="0"/>
            </a:endParaRPr>
          </a:p>
          <a:p>
            <a:pPr algn="ctr" eaLnBrk="1" fontAlgn="auto" hangingPunct="1">
              <a:spcBef>
                <a:spcPts val="0"/>
              </a:spcBef>
              <a:spcAft>
                <a:spcPts val="0"/>
              </a:spcAft>
              <a:defRPr/>
            </a:pPr>
            <a:r>
              <a:rPr lang="es-ES" sz="2000" b="1" dirty="0">
                <a:solidFill>
                  <a:prstClr val="white"/>
                </a:solidFill>
                <a:cs typeface="Calibri" panose="020F0502020204030204" pitchFamily="34" charset="0"/>
              </a:rPr>
              <a:t>Nuevo artículo 47 bis: Mecanismo RED</a:t>
            </a:r>
            <a:endParaRPr lang="es-ES_tradnl" sz="1050" b="1" dirty="0">
              <a:solidFill>
                <a:prstClr val="white"/>
              </a:solidFill>
              <a:cs typeface="Calibri" panose="020F0502020204030204" pitchFamily="34" charset="0"/>
            </a:endParaRPr>
          </a:p>
          <a:p>
            <a:pPr algn="ctr" eaLnBrk="1" fontAlgn="auto" hangingPunct="1">
              <a:spcBef>
                <a:spcPts val="0"/>
              </a:spcBef>
              <a:spcAft>
                <a:spcPts val="0"/>
              </a:spcAft>
              <a:defRPr/>
            </a:pPr>
            <a:endParaRPr lang="es-ES_tradnl" sz="1050" b="1" dirty="0">
              <a:solidFill>
                <a:prstClr val="white"/>
              </a:solidFill>
              <a:cs typeface="Calibri" panose="020F0502020204030204" pitchFamily="34" charset="0"/>
            </a:endParaRPr>
          </a:p>
          <a:p>
            <a:pPr algn="ctr" eaLnBrk="1" fontAlgn="auto" hangingPunct="1">
              <a:spcBef>
                <a:spcPts val="0"/>
              </a:spcBef>
              <a:spcAft>
                <a:spcPts val="0"/>
              </a:spcAft>
              <a:defRPr/>
            </a:pPr>
            <a:endParaRPr lang="es-ES_tradnl" sz="2500" b="1" dirty="0">
              <a:solidFill>
                <a:prstClr val="white"/>
              </a:solidFill>
              <a:cs typeface="Calibri" panose="020F0502020204030204" pitchFamily="34" charset="0"/>
            </a:endParaRPr>
          </a:p>
        </p:txBody>
      </p:sp>
      <p:pic>
        <p:nvPicPr>
          <p:cNvPr id="3" name="8 Imagen">
            <a:extLst>
              <a:ext uri="{FF2B5EF4-FFF2-40B4-BE49-F238E27FC236}">
                <a16:creationId xmlns:a16="http://schemas.microsoft.com/office/drawing/2014/main" id="{473F40B7-06CB-4FB0-BA5F-8196B61797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9040" y="12792"/>
            <a:ext cx="4088864" cy="1471991"/>
          </a:xfrm>
          <a:prstGeom prst="rect">
            <a:avLst/>
          </a:prstGeom>
        </p:spPr>
      </p:pic>
      <p:sp>
        <p:nvSpPr>
          <p:cNvPr id="4" name="CuadroTexto 3">
            <a:extLst>
              <a:ext uri="{FF2B5EF4-FFF2-40B4-BE49-F238E27FC236}">
                <a16:creationId xmlns:a16="http://schemas.microsoft.com/office/drawing/2014/main" id="{FB46C34A-21C0-4ADB-AC56-E2A92C70ED3A}"/>
              </a:ext>
            </a:extLst>
          </p:cNvPr>
          <p:cNvSpPr txBox="1"/>
          <p:nvPr/>
        </p:nvSpPr>
        <p:spPr>
          <a:xfrm>
            <a:off x="162297" y="6525344"/>
            <a:ext cx="432048" cy="215444"/>
          </a:xfrm>
          <a:prstGeom prst="rect">
            <a:avLst/>
          </a:prstGeom>
          <a:noFill/>
        </p:spPr>
        <p:txBody>
          <a:bodyPr wrap="square" rtlCol="0">
            <a:spAutoFit/>
          </a:bodyPr>
          <a:lstStyle/>
          <a:p>
            <a:r>
              <a:rPr lang="es-ES" sz="800" dirty="0">
                <a:solidFill>
                  <a:schemeClr val="bg1"/>
                </a:solidFill>
              </a:rPr>
              <a:t>v-2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CuadroTexto">
            <a:extLst>
              <a:ext uri="{FF2B5EF4-FFF2-40B4-BE49-F238E27FC236}">
                <a16:creationId xmlns:a16="http://schemas.microsoft.com/office/drawing/2014/main" id="{B86BF3E6-54F7-4B9B-8C72-9BE7040034DA}"/>
              </a:ext>
            </a:extLst>
          </p:cNvPr>
          <p:cNvSpPr txBox="1">
            <a:spLocks noChangeArrowheads="1"/>
          </p:cNvSpPr>
          <p:nvPr/>
        </p:nvSpPr>
        <p:spPr bwMode="auto">
          <a:xfrm>
            <a:off x="336550" y="1556792"/>
            <a:ext cx="8250237"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3663">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 altLang="es-ES" sz="2000" b="1" dirty="0">
                <a:solidFill>
                  <a:schemeClr val="tx2"/>
                </a:solidFill>
              </a:rPr>
              <a:t>Estas fichas informan de manera general sobre situaciones que pueden afectar a la protección por Mecanismo RED. Sin embargo, habrá que tener siempre en cuenta que la Dirección Provincial del SEPE correspondiente puede tener establecido otro mecanismo de comunicación o de tramitación que modifique o complemente lo expuesto aquí. Si ese fuera el caso tendría prevalencia lo que se haya comunicado desde la unidad administrativa provincial. </a:t>
            </a:r>
          </a:p>
        </p:txBody>
      </p:sp>
      <p:sp>
        <p:nvSpPr>
          <p:cNvPr id="8195" name="2 Marcador de número de diapositiva">
            <a:extLst>
              <a:ext uri="{FF2B5EF4-FFF2-40B4-BE49-F238E27FC236}">
                <a16:creationId xmlns:a16="http://schemas.microsoft.com/office/drawing/2014/main" id="{E14D49FB-A5CD-46AD-B5F2-9CA2255286B9}"/>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A209AC14-E319-4FF1-89BC-A4C3347C3B71}" type="slidenum">
              <a:rPr lang="es-ES_tradnl" altLang="es-ES">
                <a:solidFill>
                  <a:srgbClr val="002E54"/>
                </a:solidFill>
                <a:latin typeface="Arial" panose="020B0604020202020204" pitchFamily="34" charset="0"/>
              </a:rPr>
              <a:pPr/>
              <a:t>2</a:t>
            </a:fld>
            <a:endParaRPr lang="es-ES_tradnl" altLang="es-ES">
              <a:solidFill>
                <a:srgbClr val="002E54"/>
              </a:solidFill>
              <a:latin typeface="Arial" panose="020B0604020202020204" pitchFamily="34" charset="0"/>
            </a:endParaRPr>
          </a:p>
        </p:txBody>
      </p:sp>
      <p:sp>
        <p:nvSpPr>
          <p:cNvPr id="4" name="12 CuadroTexto">
            <a:extLst>
              <a:ext uri="{FF2B5EF4-FFF2-40B4-BE49-F238E27FC236}">
                <a16:creationId xmlns:a16="http://schemas.microsoft.com/office/drawing/2014/main" id="{EF014974-E039-43C0-82A2-80CC1BF6CBDB}"/>
              </a:ext>
            </a:extLst>
          </p:cNvPr>
          <p:cNvSpPr txBox="1"/>
          <p:nvPr/>
        </p:nvSpPr>
        <p:spPr>
          <a:xfrm>
            <a:off x="827088" y="188913"/>
            <a:ext cx="7373937" cy="220662"/>
          </a:xfrm>
          <a:prstGeom prst="rect">
            <a:avLst/>
          </a:prstGeom>
          <a:noFill/>
        </p:spPr>
        <p:txBody>
          <a:bodyPr lIns="99897" tIns="49949" rIns="99897" bIns="49949">
            <a:spAutoFit/>
          </a:bodyPr>
          <a:lstStyle/>
          <a:p>
            <a:pPr algn="r" eaLnBrk="1" fontAlgn="auto" hangingPunct="1">
              <a:spcBef>
                <a:spcPts val="0"/>
              </a:spcBef>
              <a:spcAft>
                <a:spcPts val="0"/>
              </a:spcAft>
              <a:defRPr/>
            </a:pPr>
            <a:endParaRPr lang="es-ES" sz="1197" b="1" dirty="0">
              <a:solidFill>
                <a:prstClr val="white"/>
              </a:solidFill>
              <a:latin typeface="+mn-lt"/>
            </a:endParaRPr>
          </a:p>
        </p:txBody>
      </p:sp>
      <p:sp>
        <p:nvSpPr>
          <p:cNvPr id="8197" name="CuadroTexto 1">
            <a:extLst>
              <a:ext uri="{FF2B5EF4-FFF2-40B4-BE49-F238E27FC236}">
                <a16:creationId xmlns:a16="http://schemas.microsoft.com/office/drawing/2014/main" id="{887230B6-01BB-4E26-8F07-B83A9F48142A}"/>
              </a:ext>
            </a:extLst>
          </p:cNvPr>
          <p:cNvSpPr txBox="1">
            <a:spLocks noChangeArrowheads="1"/>
          </p:cNvSpPr>
          <p:nvPr/>
        </p:nvSpPr>
        <p:spPr bwMode="auto">
          <a:xfrm>
            <a:off x="523875" y="4205924"/>
            <a:ext cx="80962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_tradnl" altLang="es-ES" sz="2000" b="1" dirty="0">
                <a:solidFill>
                  <a:schemeClr val="tx2"/>
                </a:solidFill>
              </a:rPr>
              <a:t>La información que contiene este documento se irá actualizando cuando el SEPE lo considere necesario para introducir aclaraciones, en función de la dinámica que se observe, o  si hay que aplicar nueva regulación normativa.</a:t>
            </a:r>
            <a:endParaRPr lang="es-ES" altLang="es-ES" dirty="0"/>
          </a:p>
        </p:txBody>
      </p:sp>
      <p:sp>
        <p:nvSpPr>
          <p:cNvPr id="2" name="CuadroTexto 1">
            <a:extLst>
              <a:ext uri="{FF2B5EF4-FFF2-40B4-BE49-F238E27FC236}">
                <a16:creationId xmlns:a16="http://schemas.microsoft.com/office/drawing/2014/main" id="{59270DA3-70C5-48B5-BA19-54F04A0CCE41}"/>
              </a:ext>
            </a:extLst>
          </p:cNvPr>
          <p:cNvSpPr txBox="1"/>
          <p:nvPr/>
        </p:nvSpPr>
        <p:spPr>
          <a:xfrm>
            <a:off x="459705" y="5301208"/>
            <a:ext cx="8224589" cy="369332"/>
          </a:xfrm>
          <a:prstGeom prst="rect">
            <a:avLst/>
          </a:prstGeom>
          <a:noFill/>
        </p:spPr>
        <p:txBody>
          <a:bodyPr wrap="square" rtlCol="0">
            <a:spAutoFit/>
          </a:bodyPr>
          <a:lstStyle/>
          <a:p>
            <a:r>
              <a:rPr lang="es-ES_tradnl" altLang="es-ES" b="1" dirty="0">
                <a:solidFill>
                  <a:schemeClr val="tx2"/>
                </a:solidFill>
              </a:rPr>
              <a:t>Debe consultarse siempre la última versión de este documento publicada en la web.</a:t>
            </a:r>
            <a:endParaRPr lang="es-ES" dirty="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1500"/>
                                        <p:tgtEl>
                                          <p:spTgt spid="11"/>
                                        </p:tgtEl>
                                      </p:cBhvr>
                                    </p:animEffect>
                                  </p:childTnLst>
                                </p:cTn>
                              </p:par>
                            </p:childTnLst>
                          </p:cTn>
                        </p:par>
                        <p:par>
                          <p:cTn id="8" fill="hold">
                            <p:stCondLst>
                              <p:cond delay="1500"/>
                            </p:stCondLst>
                            <p:childTnLst>
                              <p:par>
                                <p:cTn id="9" presetID="1" presetClass="entr" presetSubtype="0" fill="hold" grpId="0" nodeType="afterEffect">
                                  <p:stCondLst>
                                    <p:cond delay="0"/>
                                  </p:stCondLst>
                                  <p:childTnLst>
                                    <p:set>
                                      <p:cBhvr>
                                        <p:cTn id="10" dur="1" fill="hold">
                                          <p:stCondLst>
                                            <p:cond delay="0"/>
                                          </p:stCondLst>
                                        </p:cTn>
                                        <p:tgtEl>
                                          <p:spTgt spid="8197"/>
                                        </p:tgtEl>
                                        <p:attrNameLst>
                                          <p:attrName>style.visibility</p:attrName>
                                        </p:attrNameLst>
                                      </p:cBhvr>
                                      <p:to>
                                        <p:strVal val="visible"/>
                                      </p:to>
                                    </p:set>
                                  </p:childTnLst>
                                </p:cTn>
                              </p:par>
                            </p:childTnLst>
                          </p:cTn>
                        </p:par>
                        <p:par>
                          <p:cTn id="11" fill="hold">
                            <p:stCondLst>
                              <p:cond delay="1500"/>
                            </p:stCondLst>
                            <p:childTnLst>
                              <p:par>
                                <p:cTn id="12" presetID="1" presetClass="entr" presetSubtype="0" fill="hold" grpId="1" nodeType="afterEffect">
                                  <p:stCondLst>
                                    <p:cond delay="500"/>
                                  </p:stCondLst>
                                  <p:childTnLst>
                                    <p:set>
                                      <p:cBhvr>
                                        <p:cTn id="13" dur="1" fill="hold">
                                          <p:stCondLst>
                                            <p:cond delay="0"/>
                                          </p:stCondLst>
                                        </p:cTn>
                                        <p:tgtEl>
                                          <p:spTgt spid="2"/>
                                        </p:tgtEl>
                                        <p:attrNameLst>
                                          <p:attrName>style.visibility</p:attrName>
                                        </p:attrNameLst>
                                      </p:cBhvr>
                                      <p:to>
                                        <p:strVal val="visible"/>
                                      </p:to>
                                    </p:set>
                                  </p:childTnLst>
                                </p:cTn>
                              </p:par>
                            </p:childTnLst>
                          </p:cTn>
                        </p:par>
                        <p:par>
                          <p:cTn id="14" fill="hold">
                            <p:stCondLst>
                              <p:cond delay="2000"/>
                            </p:stCondLst>
                            <p:childTnLst>
                              <p:par>
                                <p:cTn id="15" presetID="27" presetClass="emph" presetSubtype="0" fill="remove" grpId="0" nodeType="afterEffect">
                                  <p:stCondLst>
                                    <p:cond delay="0"/>
                                  </p:stCondLst>
                                  <p:childTnLst>
                                    <p:animClr clrSpc="rgb" dir="cw">
                                      <p:cBhvr override="childStyle">
                                        <p:cTn id="16" dur="250" autoRev="1" fill="remove"/>
                                        <p:tgtEl>
                                          <p:spTgt spid="2"/>
                                        </p:tgtEl>
                                        <p:attrNameLst>
                                          <p:attrName>style.color</p:attrName>
                                        </p:attrNameLst>
                                      </p:cBhvr>
                                      <p:to>
                                        <a:schemeClr val="bg1"/>
                                      </p:to>
                                    </p:animClr>
                                    <p:animClr clrSpc="rgb" dir="cw">
                                      <p:cBhvr>
                                        <p:cTn id="17" dur="250" autoRev="1" fill="remove"/>
                                        <p:tgtEl>
                                          <p:spTgt spid="2"/>
                                        </p:tgtEl>
                                        <p:attrNameLst>
                                          <p:attrName>fillcolor</p:attrName>
                                        </p:attrNameLst>
                                      </p:cBhvr>
                                      <p:to>
                                        <a:schemeClr val="bg1"/>
                                      </p:to>
                                    </p:animClr>
                                    <p:set>
                                      <p:cBhvr>
                                        <p:cTn id="18" dur="250" autoRev="1" fill="remove"/>
                                        <p:tgtEl>
                                          <p:spTgt spid="2"/>
                                        </p:tgtEl>
                                        <p:attrNameLst>
                                          <p:attrName>fill.type</p:attrName>
                                        </p:attrNameLst>
                                      </p:cBhvr>
                                      <p:to>
                                        <p:strVal val="solid"/>
                                      </p:to>
                                    </p:set>
                                    <p:set>
                                      <p:cBhvr>
                                        <p:cTn id="19" dur="250" autoRev="1" fill="remove"/>
                                        <p:tgtEl>
                                          <p:spTgt spid="2"/>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3" presetClass="emph" presetSubtype="2" fill="hold" grpId="2" nodeType="clickEffect">
                                  <p:stCondLst>
                                    <p:cond delay="0"/>
                                  </p:stCondLst>
                                  <p:childTnLst>
                                    <p:animClr clrSpc="rgb" dir="cw">
                                      <p:cBhvr override="childStyle">
                                        <p:cTn id="23" dur="2000" fill="hold"/>
                                        <p:tgtEl>
                                          <p:spTgt spid="2"/>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197" grpId="0"/>
      <p:bldP spid="2" grpId="0"/>
      <p:bldP spid="2" grpId="1"/>
      <p:bldP spid="2" grpId="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Marcador de número de diapositiva 1">
            <a:extLst>
              <a:ext uri="{FF2B5EF4-FFF2-40B4-BE49-F238E27FC236}">
                <a16:creationId xmlns:a16="http://schemas.microsoft.com/office/drawing/2014/main" id="{A8611E9C-AF50-4D2E-8532-E6616C33F7AF}"/>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46695F0-48B8-46E6-9A82-9F77A7A7B663}" type="slidenum">
              <a:rPr lang="es-ES_tradnl" altLang="es-ES">
                <a:solidFill>
                  <a:srgbClr val="002E54"/>
                </a:solidFill>
                <a:latin typeface="Arial" panose="020B0604020202020204" pitchFamily="34" charset="0"/>
              </a:rPr>
              <a:pPr/>
              <a:t>3</a:t>
            </a:fld>
            <a:endParaRPr lang="es-ES_tradnl" altLang="es-ES">
              <a:solidFill>
                <a:srgbClr val="002E54"/>
              </a:solidFill>
              <a:latin typeface="Arial" panose="020B0604020202020204" pitchFamily="34" charset="0"/>
            </a:endParaRPr>
          </a:p>
        </p:txBody>
      </p:sp>
      <p:sp>
        <p:nvSpPr>
          <p:cNvPr id="3" name="Rectángulo 2">
            <a:extLst>
              <a:ext uri="{FF2B5EF4-FFF2-40B4-BE49-F238E27FC236}">
                <a16:creationId xmlns:a16="http://schemas.microsoft.com/office/drawing/2014/main" id="{D7FCEDED-1D1F-4742-A948-FB94785529FF}"/>
              </a:ext>
            </a:extLst>
          </p:cNvPr>
          <p:cNvSpPr/>
          <p:nvPr/>
        </p:nvSpPr>
        <p:spPr>
          <a:xfrm>
            <a:off x="336550" y="1218735"/>
            <a:ext cx="8568952" cy="2108269"/>
          </a:xfrm>
          <a:prstGeom prst="rect">
            <a:avLst/>
          </a:prstGeom>
        </p:spPr>
        <p:txBody>
          <a:bodyPr wrap="square">
            <a:spAutoFit/>
          </a:bodyPr>
          <a:lstStyle/>
          <a:p>
            <a:pPr marL="285750" indent="-285750" algn="just" eaLnBrk="1" fontAlgn="auto" hangingPunct="1">
              <a:spcBef>
                <a:spcPts val="600"/>
              </a:spcBef>
              <a:spcAft>
                <a:spcPts val="0"/>
              </a:spcAft>
              <a:buFont typeface="Arial" panose="020B0604020202020204" pitchFamily="34" charset="0"/>
              <a:buChar char="•"/>
              <a:defRPr/>
            </a:pPr>
            <a:r>
              <a:rPr lang="es-ES_tradnl" b="1" dirty="0">
                <a:latin typeface="+mn-lt"/>
              </a:rPr>
              <a:t>Mecanismo RED (art 47 bis ET): </a:t>
            </a:r>
            <a:r>
              <a:rPr lang="es-ES_tradnl" dirty="0">
                <a:latin typeface="+mn-lt"/>
              </a:rPr>
              <a:t>su activación será por Acuerdo del Consejo de Ministros y tendrá dos modalidades: </a:t>
            </a:r>
            <a:r>
              <a:rPr lang="es-ES_tradnl" b="1" dirty="0">
                <a:latin typeface="+mn-lt"/>
              </a:rPr>
              <a:t>CÍCLICA</a:t>
            </a:r>
            <a:r>
              <a:rPr lang="es-ES_tradnl" dirty="0">
                <a:latin typeface="+mn-lt"/>
              </a:rPr>
              <a:t> y </a:t>
            </a:r>
            <a:r>
              <a:rPr lang="es-ES_tradnl" b="1" dirty="0">
                <a:latin typeface="+mn-lt"/>
              </a:rPr>
              <a:t>SECTORIAL</a:t>
            </a:r>
            <a:r>
              <a:rPr lang="es-ES_tradnl" dirty="0">
                <a:latin typeface="+mn-lt"/>
              </a:rPr>
              <a:t>.</a:t>
            </a:r>
          </a:p>
          <a:p>
            <a:pPr marL="266700" algn="just" eaLnBrk="1" fontAlgn="auto" hangingPunct="1">
              <a:spcBef>
                <a:spcPts val="600"/>
              </a:spcBef>
              <a:spcAft>
                <a:spcPts val="0"/>
              </a:spcAft>
              <a:defRPr/>
            </a:pPr>
            <a:r>
              <a:rPr lang="es-ES_tradnl" dirty="0">
                <a:latin typeface="+mn-lt"/>
              </a:rPr>
              <a:t>Una vez activado el Mecanismo, la empresa podrá solicitar a la Autoridad Laboral (en adelante AL la suspensión o reducción de jornada aplicada a los contratos de trabajo. La AL emitirá resolución autorizando la solicitud en 7 días naturales. De no emitirse esta resolución por la AL, la empresa entenderá autorizada la medida solicitada por silencio positivo, cuando haya transcurrido el plazo para notificar.	</a:t>
            </a:r>
            <a:endParaRPr lang="es-ES" dirty="0">
              <a:latin typeface="+mn-lt"/>
            </a:endParaRPr>
          </a:p>
        </p:txBody>
      </p:sp>
      <p:sp>
        <p:nvSpPr>
          <p:cNvPr id="9220" name="1 Rectángulo">
            <a:extLst>
              <a:ext uri="{FF2B5EF4-FFF2-40B4-BE49-F238E27FC236}">
                <a16:creationId xmlns:a16="http://schemas.microsoft.com/office/drawing/2014/main" id="{BD8F556A-E298-4402-889F-C2B61974D7F1}"/>
              </a:ext>
            </a:extLst>
          </p:cNvPr>
          <p:cNvSpPr>
            <a:spLocks noChangeArrowheads="1"/>
          </p:cNvSpPr>
          <p:nvPr/>
        </p:nvSpPr>
        <p:spPr bwMode="auto">
          <a:xfrm>
            <a:off x="146762" y="208838"/>
            <a:ext cx="87296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ES_tradnl" altLang="es-ES" sz="2200" b="1" dirty="0">
                <a:solidFill>
                  <a:srgbClr val="FFFFFF"/>
                </a:solidFill>
                <a:latin typeface="Arial" panose="020B0604020202020204" pitchFamily="34" charset="0"/>
                <a:cs typeface="Arial" panose="020B0604020202020204" pitchFamily="34" charset="0"/>
              </a:rPr>
              <a:t>Mecanismo RED de Flexibilidad y Estabilización del Empleo</a:t>
            </a:r>
            <a:endParaRPr lang="es-ES" altLang="es-ES" sz="2200" b="1" dirty="0">
              <a:solidFill>
                <a:srgbClr val="FFFFFF"/>
              </a:solidFill>
              <a:latin typeface="Arial" panose="020B0604020202020204" pitchFamily="34" charset="0"/>
              <a:cs typeface="Arial" panose="020B0604020202020204" pitchFamily="34" charset="0"/>
            </a:endParaRPr>
          </a:p>
        </p:txBody>
      </p:sp>
      <p:sp>
        <p:nvSpPr>
          <p:cNvPr id="8" name="Rectángulo 7">
            <a:extLst>
              <a:ext uri="{FF2B5EF4-FFF2-40B4-BE49-F238E27FC236}">
                <a16:creationId xmlns:a16="http://schemas.microsoft.com/office/drawing/2014/main" id="{2F5765B5-FDB3-4699-BB1C-EE1398029F13}"/>
              </a:ext>
            </a:extLst>
          </p:cNvPr>
          <p:cNvSpPr/>
          <p:nvPr/>
        </p:nvSpPr>
        <p:spPr>
          <a:xfrm>
            <a:off x="827584" y="3521503"/>
            <a:ext cx="7920880" cy="2070828"/>
          </a:xfrm>
          <a:prstGeom prst="rect">
            <a:avLst/>
          </a:prstGeom>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s-ES_tradnl" sz="1700" dirty="0">
                <a:solidFill>
                  <a:schemeClr val="tx1"/>
                </a:solidFill>
              </a:rPr>
              <a:t>  La empresa deberá comunicar a la AL: </a:t>
            </a:r>
          </a:p>
          <a:p>
            <a:pPr marL="1335088" lvl="1" indent="-342900" algn="just" eaLnBrk="1" fontAlgn="auto" hangingPunct="1">
              <a:spcBef>
                <a:spcPts val="0"/>
              </a:spcBef>
              <a:spcAft>
                <a:spcPts val="0"/>
              </a:spcAft>
              <a:buFont typeface="Arial" panose="020B0604020202020204" pitchFamily="34" charset="0"/>
              <a:buChar char="•"/>
              <a:defRPr/>
            </a:pPr>
            <a:r>
              <a:rPr lang="es-ES_tradnl" sz="1700" dirty="0">
                <a:solidFill>
                  <a:schemeClr val="tx1"/>
                </a:solidFill>
              </a:rPr>
              <a:t>Identificación de los trabajadores incluidos en el expediente.</a:t>
            </a:r>
          </a:p>
          <a:p>
            <a:pPr marL="1335088" lvl="1" indent="-342900" algn="just" eaLnBrk="1" fontAlgn="auto" hangingPunct="1">
              <a:spcBef>
                <a:spcPts val="0"/>
              </a:spcBef>
              <a:spcAft>
                <a:spcPts val="0"/>
              </a:spcAft>
              <a:buFont typeface="Arial" panose="020B0604020202020204" pitchFamily="34" charset="0"/>
              <a:buChar char="•"/>
              <a:defRPr/>
            </a:pPr>
            <a:r>
              <a:rPr lang="es-ES_tradnl" sz="1700" dirty="0">
                <a:solidFill>
                  <a:schemeClr val="tx1"/>
                </a:solidFill>
              </a:rPr>
              <a:t>Periodo dentro del cual se va a aplicar la medida.</a:t>
            </a:r>
          </a:p>
          <a:p>
            <a:pPr marL="1335088" lvl="1" indent="-342900" algn="just" eaLnBrk="1" fontAlgn="auto" hangingPunct="1">
              <a:spcBef>
                <a:spcPts val="0"/>
              </a:spcBef>
              <a:spcAft>
                <a:spcPts val="0"/>
              </a:spcAft>
              <a:buFont typeface="Arial" panose="020B0604020202020204" pitchFamily="34" charset="0"/>
              <a:buChar char="•"/>
              <a:defRPr/>
            </a:pPr>
            <a:r>
              <a:rPr lang="es-ES" sz="1700" dirty="0">
                <a:solidFill>
                  <a:schemeClr val="tx1"/>
                </a:solidFill>
              </a:rPr>
              <a:t>Medida adoptada por trabajador (una única medida por trabajador): </a:t>
            </a:r>
          </a:p>
          <a:p>
            <a:pPr marL="1792288" lvl="2" indent="-342900" algn="just" eaLnBrk="1" fontAlgn="auto" hangingPunct="1">
              <a:spcBef>
                <a:spcPts val="0"/>
              </a:spcBef>
              <a:spcAft>
                <a:spcPts val="0"/>
              </a:spcAft>
              <a:buFont typeface="Wingdings" panose="05000000000000000000" pitchFamily="2" charset="2"/>
              <a:buChar char="ü"/>
              <a:defRPr/>
            </a:pPr>
            <a:r>
              <a:rPr lang="es-ES" sz="1700" b="1" dirty="0">
                <a:solidFill>
                  <a:schemeClr val="tx1"/>
                </a:solidFill>
              </a:rPr>
              <a:t>Suspensión</a:t>
            </a:r>
            <a:r>
              <a:rPr lang="es-ES" sz="1700" dirty="0">
                <a:solidFill>
                  <a:schemeClr val="tx1"/>
                </a:solidFill>
              </a:rPr>
              <a:t>, con indicación del número máximo de días a aplicar.</a:t>
            </a:r>
          </a:p>
          <a:p>
            <a:pPr marL="1792288" lvl="2" indent="-342900" algn="just" eaLnBrk="1" fontAlgn="auto" hangingPunct="1">
              <a:spcBef>
                <a:spcPts val="0"/>
              </a:spcBef>
              <a:spcAft>
                <a:spcPts val="0"/>
              </a:spcAft>
              <a:buFont typeface="Wingdings" panose="05000000000000000000" pitchFamily="2" charset="2"/>
              <a:buChar char="ü"/>
              <a:defRPr/>
            </a:pPr>
            <a:r>
              <a:rPr lang="es-ES" sz="1700" b="1" dirty="0">
                <a:solidFill>
                  <a:schemeClr val="tx1"/>
                </a:solidFill>
              </a:rPr>
              <a:t>Reducción</a:t>
            </a:r>
            <a:r>
              <a:rPr lang="es-ES" sz="1700" dirty="0">
                <a:solidFill>
                  <a:schemeClr val="tx1"/>
                </a:solidFill>
              </a:rPr>
              <a:t> de jornada, con el porcentaje máximo a aplicar.</a:t>
            </a:r>
          </a:p>
        </p:txBody>
      </p:sp>
      <p:sp>
        <p:nvSpPr>
          <p:cNvPr id="9224" name="CuadroTexto 4">
            <a:extLst>
              <a:ext uri="{FF2B5EF4-FFF2-40B4-BE49-F238E27FC236}">
                <a16:creationId xmlns:a16="http://schemas.microsoft.com/office/drawing/2014/main" id="{AF712389-9368-4EE0-894D-8E49691DE87C}"/>
              </a:ext>
            </a:extLst>
          </p:cNvPr>
          <p:cNvSpPr txBox="1">
            <a:spLocks noChangeArrowheads="1"/>
          </p:cNvSpPr>
          <p:nvPr/>
        </p:nvSpPr>
        <p:spPr bwMode="auto">
          <a:xfrm>
            <a:off x="1547664" y="5786799"/>
            <a:ext cx="68405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1100" dirty="0"/>
              <a:t>Para más aclaración respecto de la tramitación debe consultarse a la Autoridad Laboral competente.</a:t>
            </a:r>
          </a:p>
        </p:txBody>
      </p:sp>
      <p:sp>
        <p:nvSpPr>
          <p:cNvPr id="9225" name="CuadroTexto 5">
            <a:extLst>
              <a:ext uri="{FF2B5EF4-FFF2-40B4-BE49-F238E27FC236}">
                <a16:creationId xmlns:a16="http://schemas.microsoft.com/office/drawing/2014/main" id="{780062F4-C75A-4709-93B9-85227F69CF19}"/>
              </a:ext>
            </a:extLst>
          </p:cNvPr>
          <p:cNvSpPr txBox="1">
            <a:spLocks noChangeArrowheads="1"/>
          </p:cNvSpPr>
          <p:nvPr/>
        </p:nvSpPr>
        <p:spPr bwMode="auto">
          <a:xfrm>
            <a:off x="527194" y="6243205"/>
            <a:ext cx="53276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01/04/2022   Fecha de modificación: 07/042022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Marcador de número de diapositiva 1">
            <a:extLst>
              <a:ext uri="{FF2B5EF4-FFF2-40B4-BE49-F238E27FC236}">
                <a16:creationId xmlns:a16="http://schemas.microsoft.com/office/drawing/2014/main" id="{A8195DEB-4423-438C-AC9B-A3E04FFCB96C}"/>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8DE6BF1-3E84-40DB-B776-F20A58BB439A}" type="slidenum">
              <a:rPr lang="es-ES_tradnl" altLang="es-ES">
                <a:solidFill>
                  <a:srgbClr val="002E54"/>
                </a:solidFill>
                <a:latin typeface="Arial" panose="020B0604020202020204" pitchFamily="34" charset="0"/>
              </a:rPr>
              <a:pPr/>
              <a:t>4</a:t>
            </a:fld>
            <a:endParaRPr lang="es-ES_tradnl" altLang="es-ES">
              <a:solidFill>
                <a:srgbClr val="002E54"/>
              </a:solidFill>
              <a:latin typeface="Arial" panose="020B0604020202020204" pitchFamily="34" charset="0"/>
            </a:endParaRPr>
          </a:p>
        </p:txBody>
      </p:sp>
      <p:sp>
        <p:nvSpPr>
          <p:cNvPr id="12291" name="1 Rectángulo">
            <a:extLst>
              <a:ext uri="{FF2B5EF4-FFF2-40B4-BE49-F238E27FC236}">
                <a16:creationId xmlns:a16="http://schemas.microsoft.com/office/drawing/2014/main" id="{54158612-11D7-43C6-AC2D-9C5D4153B842}"/>
              </a:ext>
            </a:extLst>
          </p:cNvPr>
          <p:cNvSpPr>
            <a:spLocks noChangeArrowheads="1"/>
          </p:cNvSpPr>
          <p:nvPr/>
        </p:nvSpPr>
        <p:spPr bwMode="auto">
          <a:xfrm>
            <a:off x="0" y="52388"/>
            <a:ext cx="9072563"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ES_tradnl" altLang="es-ES" sz="2500" b="1" dirty="0">
                <a:solidFill>
                  <a:schemeClr val="bg1"/>
                </a:solidFill>
                <a:latin typeface="Arial" panose="020B0604020202020204" pitchFamily="34" charset="0"/>
                <a:cs typeface="Arial" panose="020B0604020202020204" pitchFamily="34" charset="0"/>
              </a:rPr>
              <a:t>Protección social del Mecanismo RED</a:t>
            </a:r>
            <a:endParaRPr lang="es-ES" altLang="es-ES" sz="2500" b="1" dirty="0">
              <a:solidFill>
                <a:schemeClr val="bg1"/>
              </a:solidFill>
              <a:latin typeface="Arial" panose="020B0604020202020204" pitchFamily="34" charset="0"/>
              <a:cs typeface="Arial" panose="020B0604020202020204" pitchFamily="34" charset="0"/>
            </a:endParaRPr>
          </a:p>
        </p:txBody>
      </p:sp>
      <p:sp>
        <p:nvSpPr>
          <p:cNvPr id="12293" name="Rectángulo 3">
            <a:extLst>
              <a:ext uri="{FF2B5EF4-FFF2-40B4-BE49-F238E27FC236}">
                <a16:creationId xmlns:a16="http://schemas.microsoft.com/office/drawing/2014/main" id="{AA772DC5-A7B0-4A46-B9E5-115320EED076}"/>
              </a:ext>
            </a:extLst>
          </p:cNvPr>
          <p:cNvSpPr>
            <a:spLocks noChangeArrowheads="1"/>
          </p:cNvSpPr>
          <p:nvPr/>
        </p:nvSpPr>
        <p:spPr bwMode="auto">
          <a:xfrm>
            <a:off x="2627313" y="509588"/>
            <a:ext cx="4752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_tradnl" altLang="es-ES" sz="1400" dirty="0">
                <a:solidFill>
                  <a:schemeClr val="bg1"/>
                </a:solidFill>
                <a:latin typeface="Arial" panose="020B0604020202020204" pitchFamily="34" charset="0"/>
                <a:cs typeface="Arial" panose="020B0604020202020204" pitchFamily="34" charset="0"/>
              </a:rPr>
              <a:t>DA 41ª del TRLGSS introducida por el RDL 32/21</a:t>
            </a:r>
            <a:endParaRPr lang="es-ES" altLang="es-ES" dirty="0">
              <a:solidFill>
                <a:schemeClr val="bg1"/>
              </a:solidFill>
            </a:endParaRPr>
          </a:p>
        </p:txBody>
      </p:sp>
      <p:sp>
        <p:nvSpPr>
          <p:cNvPr id="12295" name="CuadroTexto 6">
            <a:extLst>
              <a:ext uri="{FF2B5EF4-FFF2-40B4-BE49-F238E27FC236}">
                <a16:creationId xmlns:a16="http://schemas.microsoft.com/office/drawing/2014/main" id="{690ED162-001F-4397-8FD4-DF34BBA32E75}"/>
              </a:ext>
            </a:extLst>
          </p:cNvPr>
          <p:cNvSpPr txBox="1">
            <a:spLocks noChangeArrowheads="1"/>
          </p:cNvSpPr>
          <p:nvPr/>
        </p:nvSpPr>
        <p:spPr bwMode="auto">
          <a:xfrm>
            <a:off x="467928" y="1168609"/>
            <a:ext cx="8498550" cy="417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 altLang="es-ES" sz="1600" b="1" dirty="0"/>
              <a:t>SOLICITUD COLECTIVA de Protección social vinculada al Mecanismo RED</a:t>
            </a:r>
          </a:p>
          <a:p>
            <a:pPr algn="just" eaLnBrk="1" hangingPunct="1"/>
            <a:endParaRPr lang="es-ES" altLang="es-ES" sz="1600" b="1" dirty="0">
              <a:solidFill>
                <a:srgbClr val="FF0000"/>
              </a:solidFill>
            </a:endParaRPr>
          </a:p>
          <a:p>
            <a:pPr algn="just" eaLnBrk="1" hangingPunct="1"/>
            <a:r>
              <a:rPr lang="es-ES" altLang="es-ES" sz="1600" dirty="0"/>
              <a:t>La empresa deberá formular la solicitud en representación de las personas trabajadoras incluidas en el ámbito de aplicación del Mecanismo RED activado a través del modelo de </a:t>
            </a:r>
            <a:r>
              <a:rPr lang="es-ES" altLang="es-ES" sz="1600" b="1" dirty="0"/>
              <a:t>solicitud colectiva </a:t>
            </a:r>
            <a:r>
              <a:rPr lang="es-ES" altLang="es-ES" sz="1600" dirty="0"/>
              <a:t>(Excel rojo) publicado en la web del SEPE:</a:t>
            </a:r>
          </a:p>
          <a:p>
            <a:pPr algn="just" eaLnBrk="1" hangingPunct="1"/>
            <a:r>
              <a:rPr lang="es-ES_tradnl" altLang="es-ES" sz="1600" dirty="0">
                <a:solidFill>
                  <a:srgbClr val="4C44E6"/>
                </a:solidFill>
              </a:rPr>
              <a:t> </a:t>
            </a:r>
            <a:r>
              <a:rPr lang="es-ES_tradnl" altLang="es-ES" sz="1200" dirty="0">
                <a:solidFill>
                  <a:srgbClr val="4C44E6"/>
                </a:solidFill>
              </a:rPr>
              <a:t>https://www.sepe.es/SiteSepe/contenidos/ERTE-RED/documentacion-empresas/Plantilla_SOLICITUD_COLECTIVA_RED.xlsx</a:t>
            </a:r>
          </a:p>
          <a:p>
            <a:pPr algn="just" eaLnBrk="1" hangingPunct="1"/>
            <a:endParaRPr lang="es-ES" altLang="es-ES" sz="1600" dirty="0"/>
          </a:p>
          <a:p>
            <a:pPr algn="just" eaLnBrk="1" hangingPunct="1"/>
            <a:r>
              <a:rPr lang="es-ES" altLang="es-ES" sz="1600" dirty="0"/>
              <a:t>La solicitud se enviará a través de la transacción correspondiente en la Sede electrónica del SEPE: </a:t>
            </a:r>
          </a:p>
          <a:p>
            <a:pPr algn="just" eaLnBrk="1" hangingPunct="1"/>
            <a:r>
              <a:rPr lang="es-ES" altLang="es-ES" sz="1400" dirty="0">
                <a:solidFill>
                  <a:srgbClr val="4C44E6"/>
                </a:solidFill>
              </a:rPr>
              <a:t>https://sede.sepe.gob.es/ValidaRedWeb/flows/solicitud</a:t>
            </a:r>
            <a:endParaRPr lang="es-ES" altLang="es-ES" sz="1400" dirty="0"/>
          </a:p>
          <a:p>
            <a:pPr algn="just" eaLnBrk="1" hangingPunct="1"/>
            <a:endParaRPr lang="es-ES" altLang="es-ES" sz="1000" dirty="0"/>
          </a:p>
          <a:p>
            <a:pPr algn="just" eaLnBrk="1" hangingPunct="1"/>
            <a:r>
              <a:rPr lang="es-ES" altLang="es-ES" sz="1300" dirty="0"/>
              <a:t>Será necesario que la empresa cuente con la autorización de las personas trabajadoras para la remisión de sus datos. </a:t>
            </a:r>
          </a:p>
          <a:p>
            <a:pPr algn="just" eaLnBrk="1" hangingPunct="1">
              <a:spcBef>
                <a:spcPts val="600"/>
              </a:spcBef>
            </a:pPr>
            <a:r>
              <a:rPr lang="es-ES_tradnl" altLang="es-ES" sz="1300" dirty="0"/>
              <a:t>Requiere por parte de las personas trabajadoras la inscripción en los Servicios Públicos de Empleo Autonómico (SPEA) y mantener actualizados los datos personales y de domicilio.</a:t>
            </a:r>
          </a:p>
          <a:p>
            <a:pPr algn="just" eaLnBrk="1" hangingPunct="1">
              <a:spcBef>
                <a:spcPts val="600"/>
              </a:spcBef>
            </a:pPr>
            <a:r>
              <a:rPr lang="es-ES_tradnl" altLang="es-ES" sz="1600" dirty="0"/>
              <a:t>En la solicitud constarán todas las personas trabajadoras afectadas por la medida en la empresa, salvo, las que estén a la fecha de la medida, en situación de incapacidad temporal, maternidad, paternidad, excedencia, fijos discontinuos con la actividad suspendida por fin de campaña y situaciones similares. </a:t>
            </a:r>
            <a:endParaRPr lang="es-ES" altLang="es-ES" sz="1600" dirty="0"/>
          </a:p>
        </p:txBody>
      </p:sp>
      <p:sp>
        <p:nvSpPr>
          <p:cNvPr id="12299" name="CuadroTexto 10">
            <a:extLst>
              <a:ext uri="{FF2B5EF4-FFF2-40B4-BE49-F238E27FC236}">
                <a16:creationId xmlns:a16="http://schemas.microsoft.com/office/drawing/2014/main" id="{940996ED-4CD1-47B5-A22F-CE2497A5EE44}"/>
              </a:ext>
            </a:extLst>
          </p:cNvPr>
          <p:cNvSpPr txBox="1">
            <a:spLocks noChangeArrowheads="1"/>
          </p:cNvSpPr>
          <p:nvPr/>
        </p:nvSpPr>
        <p:spPr bwMode="auto">
          <a:xfrm>
            <a:off x="539750" y="6211888"/>
            <a:ext cx="5327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01/04/2022 fecha de modificación: 26/04/2022</a:t>
            </a:r>
          </a:p>
        </p:txBody>
      </p:sp>
      <p:sp>
        <p:nvSpPr>
          <p:cNvPr id="3" name="CuadroTexto 2">
            <a:extLst>
              <a:ext uri="{FF2B5EF4-FFF2-40B4-BE49-F238E27FC236}">
                <a16:creationId xmlns:a16="http://schemas.microsoft.com/office/drawing/2014/main" id="{0DAFDE7A-0C79-4337-B20B-D64DEBC62550}"/>
              </a:ext>
            </a:extLst>
          </p:cNvPr>
          <p:cNvSpPr txBox="1"/>
          <p:nvPr/>
        </p:nvSpPr>
        <p:spPr>
          <a:xfrm>
            <a:off x="648850" y="5397003"/>
            <a:ext cx="8136706" cy="584775"/>
          </a:xfrm>
          <a:prstGeom prst="rect">
            <a:avLst/>
          </a:prstGeom>
          <a:noFill/>
          <a:ln w="19050">
            <a:solidFill>
              <a:srgbClr val="0070C0"/>
            </a:solidFill>
          </a:ln>
        </p:spPr>
        <p:txBody>
          <a:bodyPr wrap="square" rtlCol="0">
            <a:spAutoFit/>
          </a:bodyPr>
          <a:lstStyle/>
          <a:p>
            <a:r>
              <a:rPr lang="es-ES_tradnl" altLang="es-ES" sz="1600" b="1" dirty="0"/>
              <a:t>La fecha de inicio </a:t>
            </a:r>
            <a:r>
              <a:rPr lang="es-ES_tradnl" altLang="es-ES" sz="1600" dirty="0"/>
              <a:t>que se debe informar en la solicitud colectiva debe ser la </a:t>
            </a:r>
            <a:r>
              <a:rPr lang="es-ES_tradnl" altLang="es-ES" sz="1600" b="1" dirty="0"/>
              <a:t>fecha de efectos </a:t>
            </a:r>
            <a:r>
              <a:rPr lang="es-ES_tradnl" altLang="es-ES" sz="1600" dirty="0"/>
              <a:t>indicada por la Autoridad Laboral en su resolución.</a:t>
            </a:r>
            <a:endParaRPr lang="es-E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Marcador de número de diapositiva 1">
            <a:extLst>
              <a:ext uri="{FF2B5EF4-FFF2-40B4-BE49-F238E27FC236}">
                <a16:creationId xmlns:a16="http://schemas.microsoft.com/office/drawing/2014/main" id="{A8195DEB-4423-438C-AC9B-A3E04FFCB96C}"/>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8DE6BF1-3E84-40DB-B776-F20A58BB439A}" type="slidenum">
              <a:rPr lang="es-ES_tradnl" altLang="es-ES">
                <a:solidFill>
                  <a:srgbClr val="002E54"/>
                </a:solidFill>
                <a:latin typeface="Arial" panose="020B0604020202020204" pitchFamily="34" charset="0"/>
              </a:rPr>
              <a:pPr/>
              <a:t>5</a:t>
            </a:fld>
            <a:endParaRPr lang="es-ES_tradnl" altLang="es-ES">
              <a:solidFill>
                <a:srgbClr val="002E54"/>
              </a:solidFill>
              <a:latin typeface="Arial" panose="020B0604020202020204" pitchFamily="34" charset="0"/>
            </a:endParaRPr>
          </a:p>
        </p:txBody>
      </p:sp>
      <p:sp>
        <p:nvSpPr>
          <p:cNvPr id="12291" name="1 Rectángulo">
            <a:extLst>
              <a:ext uri="{FF2B5EF4-FFF2-40B4-BE49-F238E27FC236}">
                <a16:creationId xmlns:a16="http://schemas.microsoft.com/office/drawing/2014/main" id="{54158612-11D7-43C6-AC2D-9C5D4153B842}"/>
              </a:ext>
            </a:extLst>
          </p:cNvPr>
          <p:cNvSpPr>
            <a:spLocks noChangeArrowheads="1"/>
          </p:cNvSpPr>
          <p:nvPr/>
        </p:nvSpPr>
        <p:spPr bwMode="auto">
          <a:xfrm>
            <a:off x="0" y="52388"/>
            <a:ext cx="9072563"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ES_tradnl" altLang="es-ES" sz="2500" b="1" dirty="0">
                <a:solidFill>
                  <a:schemeClr val="bg1"/>
                </a:solidFill>
                <a:latin typeface="Arial" panose="020B0604020202020204" pitchFamily="34" charset="0"/>
                <a:cs typeface="Arial" panose="020B0604020202020204" pitchFamily="34" charset="0"/>
              </a:rPr>
              <a:t>Protección social del Mecanismo RED</a:t>
            </a:r>
            <a:endParaRPr lang="es-ES" altLang="es-ES" sz="2500" b="1" dirty="0">
              <a:solidFill>
                <a:schemeClr val="bg1"/>
              </a:solidFill>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26CACAEE-767E-4DB7-8326-311885C2C0D3}"/>
              </a:ext>
            </a:extLst>
          </p:cNvPr>
          <p:cNvSpPr txBox="1"/>
          <p:nvPr/>
        </p:nvSpPr>
        <p:spPr>
          <a:xfrm>
            <a:off x="365509" y="4023089"/>
            <a:ext cx="8556625" cy="1569917"/>
          </a:xfrm>
          <a:prstGeom prst="rect">
            <a:avLst/>
          </a:prstGeom>
          <a:noFill/>
          <a:ln w="28575">
            <a:solidFill>
              <a:schemeClr val="accent1"/>
            </a:solidFill>
          </a:ln>
        </p:spPr>
        <p:txBody>
          <a:bodyPr wrap="square">
            <a:spAutoFit/>
          </a:bodyPr>
          <a:lstStyle/>
          <a:p>
            <a:pPr algn="just" eaLnBrk="1" fontAlgn="auto" hangingPunct="1">
              <a:spcBef>
                <a:spcPts val="0"/>
              </a:spcBef>
              <a:spcAft>
                <a:spcPts val="0"/>
              </a:spcAft>
              <a:defRPr/>
            </a:pPr>
            <a:r>
              <a:rPr lang="es-ES_tradnl" sz="1600" b="1" dirty="0">
                <a:latin typeface="+mn-lt"/>
              </a:rPr>
              <a:t>REQUISITOS DE ACCESO</a:t>
            </a:r>
            <a:r>
              <a:rPr lang="es-ES_tradnl" sz="1600" dirty="0">
                <a:latin typeface="+mn-lt"/>
              </a:rPr>
              <a:t>, entre otros:</a:t>
            </a:r>
          </a:p>
          <a:p>
            <a:pPr marL="285750" indent="-285750" algn="just" eaLnBrk="1" fontAlgn="auto" hangingPunct="1">
              <a:spcBef>
                <a:spcPts val="600"/>
              </a:spcBef>
              <a:spcAft>
                <a:spcPts val="0"/>
              </a:spcAft>
              <a:buFont typeface="Arial" panose="020B0604020202020204" pitchFamily="34" charset="0"/>
              <a:buChar char="•"/>
              <a:defRPr/>
            </a:pPr>
            <a:r>
              <a:rPr lang="es-ES" sz="1600" dirty="0">
                <a:latin typeface="+mn-lt"/>
              </a:rPr>
              <a:t>El </a:t>
            </a:r>
            <a:r>
              <a:rPr lang="es-ES" sz="1600" b="1" dirty="0">
                <a:latin typeface="+mn-lt"/>
              </a:rPr>
              <a:t>inicio de la relación laboral o societaria </a:t>
            </a:r>
            <a:r>
              <a:rPr lang="es-ES" sz="1600" dirty="0">
                <a:latin typeface="+mn-lt"/>
              </a:rPr>
              <a:t>en la empresa autorizada a aplicar el Mecanismo RED debe ser </a:t>
            </a:r>
            <a:r>
              <a:rPr lang="es-ES" sz="1600" b="1" dirty="0">
                <a:latin typeface="+mn-lt"/>
              </a:rPr>
              <a:t>anterior </a:t>
            </a:r>
            <a:r>
              <a:rPr lang="es-ES" sz="1600" dirty="0">
                <a:latin typeface="+mn-lt"/>
              </a:rPr>
              <a:t>a la fecha del Acuerdo del Consejo de Ministros que declare la activación del mismo. </a:t>
            </a:r>
          </a:p>
          <a:p>
            <a:pPr marL="285750" indent="-285750" algn="just" eaLnBrk="1" fontAlgn="auto" hangingPunct="1">
              <a:spcBef>
                <a:spcPts val="600"/>
              </a:spcBef>
              <a:spcAft>
                <a:spcPts val="0"/>
              </a:spcAft>
              <a:buFont typeface="Arial" panose="020B0604020202020204" pitchFamily="34" charset="0"/>
              <a:buChar char="•"/>
              <a:defRPr/>
            </a:pPr>
            <a:r>
              <a:rPr lang="es-ES_tradnl" sz="1600" dirty="0"/>
              <a:t>No es necesario periodo mínimo de cotización.</a:t>
            </a:r>
          </a:p>
          <a:p>
            <a:pPr algn="just" eaLnBrk="1" fontAlgn="auto" hangingPunct="1">
              <a:lnSpc>
                <a:spcPts val="400"/>
              </a:lnSpc>
              <a:spcBef>
                <a:spcPts val="0"/>
              </a:spcBef>
              <a:spcAft>
                <a:spcPts val="0"/>
              </a:spcAft>
              <a:defRPr/>
            </a:pPr>
            <a:endParaRPr lang="es-ES_tradnl" sz="1600" dirty="0"/>
          </a:p>
        </p:txBody>
      </p:sp>
      <p:sp>
        <p:nvSpPr>
          <p:cNvPr id="12293" name="Rectángulo 3">
            <a:extLst>
              <a:ext uri="{FF2B5EF4-FFF2-40B4-BE49-F238E27FC236}">
                <a16:creationId xmlns:a16="http://schemas.microsoft.com/office/drawing/2014/main" id="{AA772DC5-A7B0-4A46-B9E5-115320EED076}"/>
              </a:ext>
            </a:extLst>
          </p:cNvPr>
          <p:cNvSpPr>
            <a:spLocks noChangeArrowheads="1"/>
          </p:cNvSpPr>
          <p:nvPr/>
        </p:nvSpPr>
        <p:spPr bwMode="auto">
          <a:xfrm>
            <a:off x="2627313" y="509588"/>
            <a:ext cx="4752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_tradnl" altLang="es-ES" sz="1400" dirty="0">
                <a:solidFill>
                  <a:schemeClr val="bg1"/>
                </a:solidFill>
                <a:latin typeface="Arial" panose="020B0604020202020204" pitchFamily="34" charset="0"/>
                <a:cs typeface="Arial" panose="020B0604020202020204" pitchFamily="34" charset="0"/>
              </a:rPr>
              <a:t>DA 41ª del TRLGSS introducida por el RDL 32/21</a:t>
            </a:r>
            <a:endParaRPr lang="es-ES" altLang="es-ES" dirty="0">
              <a:solidFill>
                <a:schemeClr val="bg1"/>
              </a:solidFill>
            </a:endParaRPr>
          </a:p>
        </p:txBody>
      </p:sp>
      <p:sp>
        <p:nvSpPr>
          <p:cNvPr id="12299" name="CuadroTexto 10">
            <a:extLst>
              <a:ext uri="{FF2B5EF4-FFF2-40B4-BE49-F238E27FC236}">
                <a16:creationId xmlns:a16="http://schemas.microsoft.com/office/drawing/2014/main" id="{940996ED-4CD1-47B5-A22F-CE2497A5EE44}"/>
              </a:ext>
            </a:extLst>
          </p:cNvPr>
          <p:cNvSpPr txBox="1">
            <a:spLocks noChangeArrowheads="1"/>
          </p:cNvSpPr>
          <p:nvPr/>
        </p:nvSpPr>
        <p:spPr bwMode="auto">
          <a:xfrm>
            <a:off x="539750" y="6211888"/>
            <a:ext cx="5327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a:t>
            </a:r>
            <a:r>
              <a:rPr lang="es-ES" altLang="es-ES" sz="800"/>
              <a:t>01/04/2022  Fechas </a:t>
            </a:r>
            <a:r>
              <a:rPr lang="es-ES" altLang="es-ES" sz="800" dirty="0"/>
              <a:t>de modificación</a:t>
            </a:r>
            <a:r>
              <a:rPr lang="es-ES" altLang="es-ES" sz="800"/>
              <a:t>: 03/05/2022 18/05/2022</a:t>
            </a:r>
            <a:endParaRPr lang="es-ES" altLang="es-ES" sz="800" dirty="0"/>
          </a:p>
        </p:txBody>
      </p:sp>
      <p:sp>
        <p:nvSpPr>
          <p:cNvPr id="11" name="CuadroTexto 10">
            <a:extLst>
              <a:ext uri="{FF2B5EF4-FFF2-40B4-BE49-F238E27FC236}">
                <a16:creationId xmlns:a16="http://schemas.microsoft.com/office/drawing/2014/main" id="{01B0B960-24EE-4369-8C58-EBD06E3598A8}"/>
              </a:ext>
            </a:extLst>
          </p:cNvPr>
          <p:cNvSpPr txBox="1"/>
          <p:nvPr/>
        </p:nvSpPr>
        <p:spPr>
          <a:xfrm>
            <a:off x="257967" y="943570"/>
            <a:ext cx="8556625" cy="1400383"/>
          </a:xfrm>
          <a:prstGeom prst="rect">
            <a:avLst/>
          </a:prstGeom>
          <a:noFill/>
        </p:spPr>
        <p:txBody>
          <a:bodyPr wrap="square" rtlCol="0">
            <a:spAutoFit/>
          </a:bodyPr>
          <a:lstStyle/>
          <a:p>
            <a:pPr algn="just" eaLnBrk="1" hangingPunct="1">
              <a:spcBef>
                <a:spcPts val="1200"/>
              </a:spcBef>
            </a:pPr>
            <a:r>
              <a:rPr lang="es-ES_tradnl" altLang="es-ES" sz="1600" b="1" dirty="0"/>
              <a:t>PLAZO DE SOLICITUD: 1 mes </a:t>
            </a:r>
            <a:r>
              <a:rPr lang="es-ES_tradnl" altLang="es-ES" sz="1600" dirty="0"/>
              <a:t>a contar desde la fecha de notificación de la resolución de la AL o desde la de notificación del certificado del silencio administrativo, de no haber resolución expresa. </a:t>
            </a:r>
          </a:p>
          <a:p>
            <a:pPr algn="just" eaLnBrk="1" hangingPunct="1">
              <a:spcBef>
                <a:spcPts val="600"/>
              </a:spcBef>
            </a:pPr>
            <a:r>
              <a:rPr lang="es-ES_tradnl" altLang="es-ES" sz="1600" dirty="0"/>
              <a:t>En los supuestos en que se incorpore a una persona trabajadora en una nueva solicitud colectiva (ver casos en ficha anterior) el plazo de un mes contará desde el primer día de inactividad, una vez finalizada la situación que impedía incluir a la persona en la solicitud colectiva inicial.  </a:t>
            </a:r>
            <a:endParaRPr lang="es-ES" sz="1600" dirty="0"/>
          </a:p>
        </p:txBody>
      </p:sp>
      <p:sp>
        <p:nvSpPr>
          <p:cNvPr id="12" name="CuadroTexto 11">
            <a:extLst>
              <a:ext uri="{FF2B5EF4-FFF2-40B4-BE49-F238E27FC236}">
                <a16:creationId xmlns:a16="http://schemas.microsoft.com/office/drawing/2014/main" id="{123526D7-5032-4C4B-97D4-D45389236253}"/>
              </a:ext>
            </a:extLst>
          </p:cNvPr>
          <p:cNvSpPr txBox="1"/>
          <p:nvPr/>
        </p:nvSpPr>
        <p:spPr>
          <a:xfrm>
            <a:off x="308798" y="2447720"/>
            <a:ext cx="8454964" cy="543080"/>
          </a:xfrm>
          <a:prstGeom prst="rect">
            <a:avLst/>
          </a:prstGeom>
          <a:solidFill>
            <a:srgbClr val="FFFFCC"/>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44000" bIns="180000" anchor="ctr"/>
          <a:lstStyle>
            <a:defPPr>
              <a:defRPr lang="es-ES_tradnl"/>
            </a:defPPr>
            <a:lvl1pPr algn="just">
              <a:spcBef>
                <a:spcPts val="600"/>
              </a:spcBef>
              <a:defRPr sz="1600"/>
            </a:lvl1pPr>
            <a:lvl2pPr marL="1335088" lvl="1" indent="-342900" algn="just">
              <a:buFont typeface="Arial" panose="020B0604020202020204" pitchFamily="34" charset="0"/>
              <a:buChar char="•"/>
              <a:defRPr sz="1600"/>
            </a:lvl2pPr>
            <a:lvl3pPr marL="1792288" lvl="2" indent="-342900" algn="just">
              <a:buFont typeface="Wingdings" panose="05000000000000000000" pitchFamily="2" charset="2"/>
              <a:buChar char="ü"/>
              <a:defRPr sz="1600" b="1"/>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eaLnBrk="1" fontAlgn="auto" hangingPunct="1">
              <a:spcAft>
                <a:spcPts val="0"/>
              </a:spcAft>
              <a:defRPr/>
            </a:pPr>
            <a:r>
              <a:rPr lang="es-ES_tradnl" sz="1300" dirty="0">
                <a:solidFill>
                  <a:schemeClr val="tx1"/>
                </a:solidFill>
              </a:rPr>
              <a:t>La solicitud presentada fuera de este plazo supondrá que la protección nazca el día de la solicitud y que la empresa abone a los trabajadores el importe de la protección social que hubiera percibido de haberlo enviado en plazo.</a:t>
            </a:r>
            <a:endParaRPr lang="es-ES" sz="1300" dirty="0">
              <a:solidFill>
                <a:schemeClr val="tx1"/>
              </a:solidFill>
            </a:endParaRPr>
          </a:p>
        </p:txBody>
      </p:sp>
      <p:sp>
        <p:nvSpPr>
          <p:cNvPr id="3" name="CuadroTexto 2">
            <a:extLst>
              <a:ext uri="{FF2B5EF4-FFF2-40B4-BE49-F238E27FC236}">
                <a16:creationId xmlns:a16="http://schemas.microsoft.com/office/drawing/2014/main" id="{F4E2F57E-B006-4FB5-97F4-E2EB937758D7}"/>
              </a:ext>
            </a:extLst>
          </p:cNvPr>
          <p:cNvSpPr txBox="1"/>
          <p:nvPr/>
        </p:nvSpPr>
        <p:spPr>
          <a:xfrm>
            <a:off x="365508" y="3116807"/>
            <a:ext cx="8454964" cy="738664"/>
          </a:xfrm>
          <a:prstGeom prst="rect">
            <a:avLst/>
          </a:prstGeom>
          <a:noFill/>
        </p:spPr>
        <p:txBody>
          <a:bodyPr wrap="square" rtlCol="0">
            <a:spAutoFit/>
          </a:bodyPr>
          <a:lstStyle/>
          <a:p>
            <a:pPr algn="just"/>
            <a:r>
              <a:rPr lang="es-ES" sz="1400" b="1" dirty="0"/>
              <a:t>Si el derecho se solicita en plazo, </a:t>
            </a:r>
            <a:r>
              <a:rPr lang="es-ES" sz="1400" dirty="0"/>
              <a:t>el </a:t>
            </a:r>
            <a:r>
              <a:rPr lang="es-ES_tradnl" altLang="es-ES" sz="1400" dirty="0"/>
              <a:t>primer día de devengo a la </a:t>
            </a:r>
            <a:r>
              <a:rPr lang="es-ES" altLang="es-ES" sz="1400" dirty="0"/>
              <a:t>protección RED será la primera fecha marcada como inactividad en el fichero XML de periodos*, que será igual o posterior a la fecha de efectos de la medida informada en la solicitud colectiva (ver ficha “</a:t>
            </a:r>
            <a:r>
              <a:rPr lang="es-ES_tradnl" sz="1400" dirty="0"/>
              <a:t>Cómo se cumplimenta un fichero XML de periodos de actividad”)</a:t>
            </a:r>
            <a:r>
              <a:rPr lang="es-ES" altLang="es-ES" sz="1400" dirty="0"/>
              <a:t>.</a:t>
            </a:r>
            <a:endParaRPr lang="es-ES" sz="1400" dirty="0"/>
          </a:p>
        </p:txBody>
      </p:sp>
      <p:sp>
        <p:nvSpPr>
          <p:cNvPr id="2" name="CuadroTexto 1">
            <a:extLst>
              <a:ext uri="{FF2B5EF4-FFF2-40B4-BE49-F238E27FC236}">
                <a16:creationId xmlns:a16="http://schemas.microsoft.com/office/drawing/2014/main" id="{0C7FA07F-C3F5-4903-9542-571D4B34B8D2}"/>
              </a:ext>
            </a:extLst>
          </p:cNvPr>
          <p:cNvSpPr txBox="1"/>
          <p:nvPr/>
        </p:nvSpPr>
        <p:spPr>
          <a:xfrm>
            <a:off x="484132" y="5884496"/>
            <a:ext cx="8238566" cy="276999"/>
          </a:xfrm>
          <a:prstGeom prst="rect">
            <a:avLst/>
          </a:prstGeom>
          <a:noFill/>
        </p:spPr>
        <p:txBody>
          <a:bodyPr wrap="square" rtlCol="0">
            <a:spAutoFit/>
          </a:bodyPr>
          <a:lstStyle/>
          <a:p>
            <a:r>
              <a:rPr lang="es-ES" altLang="es-ES" sz="1200" dirty="0"/>
              <a:t>* Fichero remitido a través de la </a:t>
            </a:r>
            <a:r>
              <a:rPr lang="es-ES" altLang="es-ES" sz="1200" b="1" dirty="0"/>
              <a:t>transacción específica </a:t>
            </a:r>
            <a:r>
              <a:rPr lang="es-ES" altLang="es-ES" sz="1200" dirty="0"/>
              <a:t>creada para el Mecanismo RED en certific@2)</a:t>
            </a:r>
            <a:endParaRPr lang="es-ES" sz="1200" dirty="0"/>
          </a:p>
        </p:txBody>
      </p:sp>
    </p:spTree>
    <p:extLst>
      <p:ext uri="{BB962C8B-B14F-4D97-AF65-F5344CB8AC3E}">
        <p14:creationId xmlns:p14="http://schemas.microsoft.com/office/powerpoint/2010/main" val="650414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Marcador de número de diapositiva">
            <a:extLst>
              <a:ext uri="{FF2B5EF4-FFF2-40B4-BE49-F238E27FC236}">
                <a16:creationId xmlns:a16="http://schemas.microsoft.com/office/drawing/2014/main" id="{6E0D2C75-1E22-425A-8A23-C2DF9BB333A2}"/>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B9845F18-C2E8-4BCB-948D-EEED6F98BDAB}" type="slidenum">
              <a:rPr lang="es-ES_tradnl" altLang="es-ES">
                <a:solidFill>
                  <a:srgbClr val="002E54"/>
                </a:solidFill>
                <a:latin typeface="Arial" panose="020B0604020202020204" pitchFamily="34" charset="0"/>
              </a:rPr>
              <a:pPr/>
              <a:t>6</a:t>
            </a:fld>
            <a:endParaRPr lang="es-ES_tradnl" altLang="es-ES">
              <a:solidFill>
                <a:srgbClr val="002E54"/>
              </a:solidFill>
              <a:latin typeface="Arial" panose="020B0604020202020204" pitchFamily="34" charset="0"/>
            </a:endParaRPr>
          </a:p>
        </p:txBody>
      </p:sp>
      <p:sp>
        <p:nvSpPr>
          <p:cNvPr id="14339" name="2 CuadroTexto">
            <a:extLst>
              <a:ext uri="{FF2B5EF4-FFF2-40B4-BE49-F238E27FC236}">
                <a16:creationId xmlns:a16="http://schemas.microsoft.com/office/drawing/2014/main" id="{71E8219F-8ECA-462B-8A46-BBE6417DAB7D}"/>
              </a:ext>
            </a:extLst>
          </p:cNvPr>
          <p:cNvSpPr txBox="1">
            <a:spLocks noChangeArrowheads="1"/>
          </p:cNvSpPr>
          <p:nvPr/>
        </p:nvSpPr>
        <p:spPr bwMode="auto">
          <a:xfrm>
            <a:off x="323528" y="1061462"/>
            <a:ext cx="8496944"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lvl="1" algn="just" eaLnBrk="1" hangingPunct="1">
              <a:spcAft>
                <a:spcPts val="600"/>
              </a:spcAft>
            </a:pPr>
            <a:r>
              <a:rPr lang="es-ES_tradnl" altLang="es-ES" b="1" dirty="0">
                <a:latin typeface="+mn-lt"/>
              </a:rPr>
              <a:t>BASE REGULADORA  </a:t>
            </a:r>
          </a:p>
          <a:p>
            <a:pPr eaLnBrk="1" hangingPunct="1">
              <a:spcBef>
                <a:spcPts val="600"/>
              </a:spcBef>
            </a:pPr>
            <a:r>
              <a:rPr lang="es-ES" altLang="es-ES" sz="1600" dirty="0"/>
              <a:t>Se cumplimenta en la solicitud colectiva el dato de base diario.</a:t>
            </a:r>
            <a:endParaRPr lang="es-ES_tradnl" altLang="es-ES" sz="1600" dirty="0"/>
          </a:p>
          <a:p>
            <a:pPr algn="just" eaLnBrk="1" hangingPunct="1">
              <a:spcBef>
                <a:spcPts val="600"/>
              </a:spcBef>
            </a:pPr>
            <a:r>
              <a:rPr lang="es-ES_tradnl" altLang="es-ES" sz="1600" dirty="0"/>
              <a:t>Se calculará en base al promedio de los 180 últimos días cotizados en la empresa inmediatamente anteriores a la aplicación de la medida. En caso de que el periodo cotizado en la empresa sea inferior a 180 días la base reguladora se calculará con el periodo inferior que se pueda acreditar. </a:t>
            </a:r>
          </a:p>
          <a:p>
            <a:pPr eaLnBrk="1" hangingPunct="1">
              <a:spcBef>
                <a:spcPts val="600"/>
              </a:spcBef>
            </a:pPr>
            <a:r>
              <a:rPr lang="es-ES" altLang="es-ES" sz="1600" dirty="0"/>
              <a:t>Se calculará teniendo en cuenta los </a:t>
            </a:r>
            <a:r>
              <a:rPr lang="es-ES" altLang="es-ES" sz="1600" b="1" dirty="0"/>
              <a:t>días naturales cotizados</a:t>
            </a:r>
            <a:r>
              <a:rPr lang="es-ES" altLang="es-ES" sz="1600" dirty="0"/>
              <a:t>, independientemente de que se cotice por meses o por días y los meses sean de 28/29/30/31 días.</a:t>
            </a:r>
          </a:p>
          <a:p>
            <a:pPr algn="just" eaLnBrk="1" hangingPunct="1"/>
            <a:endParaRPr lang="es-ES_tradnl" altLang="es-ES" b="1" dirty="0"/>
          </a:p>
        </p:txBody>
      </p:sp>
      <p:sp>
        <p:nvSpPr>
          <p:cNvPr id="8" name="1 Rectángulo">
            <a:extLst>
              <a:ext uri="{FF2B5EF4-FFF2-40B4-BE49-F238E27FC236}">
                <a16:creationId xmlns:a16="http://schemas.microsoft.com/office/drawing/2014/main" id="{EAA393A2-680B-460B-BFF3-21477D37ED5B}"/>
              </a:ext>
            </a:extLst>
          </p:cNvPr>
          <p:cNvSpPr>
            <a:spLocks noChangeArrowheads="1"/>
          </p:cNvSpPr>
          <p:nvPr/>
        </p:nvSpPr>
        <p:spPr bwMode="auto">
          <a:xfrm>
            <a:off x="0" y="52388"/>
            <a:ext cx="9072563"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ES_tradnl" altLang="es-ES" sz="2500" b="1" dirty="0">
                <a:solidFill>
                  <a:schemeClr val="bg1"/>
                </a:solidFill>
                <a:latin typeface="Arial" panose="020B0604020202020204" pitchFamily="34" charset="0"/>
                <a:cs typeface="Arial" panose="020B0604020202020204" pitchFamily="34" charset="0"/>
              </a:rPr>
              <a:t>Protección social del Mecanismo RED</a:t>
            </a:r>
            <a:endParaRPr lang="es-ES" altLang="es-ES" sz="2500" b="1" dirty="0">
              <a:solidFill>
                <a:schemeClr val="bg1"/>
              </a:solidFill>
              <a:latin typeface="Arial" panose="020B0604020202020204" pitchFamily="34" charset="0"/>
              <a:cs typeface="Arial" panose="020B0604020202020204" pitchFamily="34" charset="0"/>
            </a:endParaRPr>
          </a:p>
        </p:txBody>
      </p:sp>
      <p:sp>
        <p:nvSpPr>
          <p:cNvPr id="9" name="Rectángulo 3">
            <a:extLst>
              <a:ext uri="{FF2B5EF4-FFF2-40B4-BE49-F238E27FC236}">
                <a16:creationId xmlns:a16="http://schemas.microsoft.com/office/drawing/2014/main" id="{BEC8EADF-F7A7-4BB1-94D9-E7D37EEB1097}"/>
              </a:ext>
            </a:extLst>
          </p:cNvPr>
          <p:cNvSpPr>
            <a:spLocks noChangeArrowheads="1"/>
          </p:cNvSpPr>
          <p:nvPr/>
        </p:nvSpPr>
        <p:spPr bwMode="auto">
          <a:xfrm>
            <a:off x="2483768" y="478423"/>
            <a:ext cx="4752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_tradnl" altLang="es-ES" sz="1400" dirty="0">
                <a:solidFill>
                  <a:schemeClr val="bg1"/>
                </a:solidFill>
                <a:latin typeface="Arial" panose="020B0604020202020204" pitchFamily="34" charset="0"/>
                <a:cs typeface="Arial" panose="020B0604020202020204" pitchFamily="34" charset="0"/>
              </a:rPr>
              <a:t>DA 41ª del TRLGSS introducida por el RDL 32/21</a:t>
            </a:r>
            <a:endParaRPr lang="es-ES" altLang="es-ES" dirty="0">
              <a:solidFill>
                <a:schemeClr val="bg1"/>
              </a:solidFill>
            </a:endParaRPr>
          </a:p>
        </p:txBody>
      </p:sp>
      <p:sp>
        <p:nvSpPr>
          <p:cNvPr id="10" name="CuadroTexto 10">
            <a:extLst>
              <a:ext uri="{FF2B5EF4-FFF2-40B4-BE49-F238E27FC236}">
                <a16:creationId xmlns:a16="http://schemas.microsoft.com/office/drawing/2014/main" id="{A2167313-E4CF-447F-92E5-014E363BEF4F}"/>
              </a:ext>
            </a:extLst>
          </p:cNvPr>
          <p:cNvSpPr txBox="1">
            <a:spLocks noChangeArrowheads="1"/>
          </p:cNvSpPr>
          <p:nvPr/>
        </p:nvSpPr>
        <p:spPr bwMode="auto">
          <a:xfrm>
            <a:off x="588848" y="6280150"/>
            <a:ext cx="5327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01/04/2022  Fecha de modificación: 11/04/2022. 26/04/2022</a:t>
            </a:r>
          </a:p>
        </p:txBody>
      </p:sp>
      <p:sp>
        <p:nvSpPr>
          <p:cNvPr id="7" name="2 CuadroTexto">
            <a:extLst>
              <a:ext uri="{FF2B5EF4-FFF2-40B4-BE49-F238E27FC236}">
                <a16:creationId xmlns:a16="http://schemas.microsoft.com/office/drawing/2014/main" id="{07174BE4-F553-42CE-825C-D794CEFFD31E}"/>
              </a:ext>
            </a:extLst>
          </p:cNvPr>
          <p:cNvSpPr txBox="1">
            <a:spLocks noChangeArrowheads="1"/>
          </p:cNvSpPr>
          <p:nvPr/>
        </p:nvSpPr>
        <p:spPr bwMode="auto">
          <a:xfrm>
            <a:off x="306761" y="3192353"/>
            <a:ext cx="8424936" cy="292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_tradnl" altLang="es-ES" b="1" dirty="0">
                <a:latin typeface="+mn-lt"/>
              </a:rPr>
              <a:t>CUANTÍA DE LA PROTECCIÓN</a:t>
            </a:r>
          </a:p>
          <a:p>
            <a:pPr algn="just" eaLnBrk="1" hangingPunct="1">
              <a:lnSpc>
                <a:spcPts val="700"/>
              </a:lnSpc>
            </a:pPr>
            <a:endParaRPr lang="es-ES_tradnl" altLang="es-ES" b="1" dirty="0"/>
          </a:p>
          <a:p>
            <a:pPr algn="just" eaLnBrk="1" hangingPunct="1"/>
            <a:r>
              <a:rPr lang="es-ES_tradnl" altLang="es-ES" sz="1600" dirty="0"/>
              <a:t>Será del </a:t>
            </a:r>
            <a:r>
              <a:rPr lang="es-ES_tradnl" altLang="es-ES" sz="1600" b="1" dirty="0"/>
              <a:t>70%</a:t>
            </a:r>
            <a:r>
              <a:rPr lang="es-ES_tradnl" altLang="es-ES" sz="1600" dirty="0"/>
              <a:t> de la base reguladora durante toda la vigencia de la medida. </a:t>
            </a:r>
            <a:r>
              <a:rPr lang="es-ES" altLang="es-ES" sz="1600" dirty="0"/>
              <a:t>La cuantía máxima mensual a percibir será del 225 % del indicador público de rentas de efectos múltiples mensual vigente en el momento del derecho incrementado en una sexta parte, </a:t>
            </a:r>
            <a:r>
              <a:rPr lang="es-ES" altLang="es-ES" sz="1600" b="1" dirty="0"/>
              <a:t>con independencia de si hay o no hijos a cargo</a:t>
            </a:r>
            <a:r>
              <a:rPr lang="es-ES" altLang="es-ES" sz="1600" dirty="0"/>
              <a:t>. </a:t>
            </a:r>
          </a:p>
          <a:p>
            <a:pPr algn="just" eaLnBrk="1" hangingPunct="1"/>
            <a:r>
              <a:rPr lang="es-ES" altLang="es-ES" sz="1600" dirty="0"/>
              <a:t>Si el contrato fuera a tiempo parcial, inferior al 100%, ese máximo del 225% se reducirá en función de la parcialidad (media ponderada de parcialidad en la empresa de los últimos 180 días o periodo menor).</a:t>
            </a:r>
          </a:p>
          <a:p>
            <a:pPr algn="just" eaLnBrk="1" hangingPunct="1"/>
            <a:r>
              <a:rPr lang="es-ES" altLang="es-ES" sz="1600" dirty="0"/>
              <a:t>En caso de </a:t>
            </a:r>
            <a:r>
              <a:rPr lang="es-ES" altLang="es-ES" sz="1600" b="1" dirty="0"/>
              <a:t>incapacidad temporal </a:t>
            </a:r>
            <a:r>
              <a:rPr lang="es-ES" altLang="es-ES" sz="1600" dirty="0"/>
              <a:t>(IT), de </a:t>
            </a:r>
            <a:r>
              <a:rPr lang="es-ES" altLang="es-ES" sz="1600" b="1" dirty="0"/>
              <a:t>maternidad</a:t>
            </a:r>
            <a:r>
              <a:rPr lang="es-ES" altLang="es-ES" sz="1600" dirty="0"/>
              <a:t> o </a:t>
            </a:r>
            <a:r>
              <a:rPr lang="es-ES" altLang="es-ES" sz="1600" b="1" dirty="0"/>
              <a:t>paternidad</a:t>
            </a:r>
            <a:r>
              <a:rPr lang="es-ES" altLang="es-ES" sz="1600" dirty="0"/>
              <a:t> se suspenderá el abono de la protección, debiendo la empresa o el trabajador solicitar la prestación correspondiente ante la entidad a cargo. </a:t>
            </a:r>
            <a:r>
              <a:rPr lang="es-ES" altLang="es-ES" sz="1500" dirty="0"/>
              <a:t>[Ver ficha </a:t>
            </a:r>
            <a:r>
              <a:rPr lang="es-ES" altLang="es-ES" sz="1500" i="1" dirty="0"/>
              <a:t>Cómo comunicar bajas médicas</a:t>
            </a:r>
            <a:r>
              <a:rPr lang="es-ES" altLang="es-ES" sz="1500" dirty="0"/>
              <a:t>]</a:t>
            </a:r>
            <a:endParaRPr lang="es-ES_tradnl" altLang="es-E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Marcador de número de diapositiva 1">
            <a:extLst>
              <a:ext uri="{FF2B5EF4-FFF2-40B4-BE49-F238E27FC236}">
                <a16:creationId xmlns:a16="http://schemas.microsoft.com/office/drawing/2014/main" id="{A5BD5598-3BE2-410C-8A55-75A662D727DD}"/>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3C1251E7-DE62-4DA7-9300-17D377496D09}" type="slidenum">
              <a:rPr lang="es-ES_tradnl" altLang="es-ES">
                <a:solidFill>
                  <a:srgbClr val="002E54"/>
                </a:solidFill>
                <a:latin typeface="Arial" panose="020B0604020202020204" pitchFamily="34" charset="0"/>
              </a:rPr>
              <a:pPr/>
              <a:t>7</a:t>
            </a:fld>
            <a:endParaRPr lang="es-ES_tradnl" altLang="es-ES">
              <a:solidFill>
                <a:srgbClr val="002E54"/>
              </a:solidFill>
              <a:latin typeface="Arial" panose="020B0604020202020204" pitchFamily="34" charset="0"/>
            </a:endParaRPr>
          </a:p>
        </p:txBody>
      </p:sp>
      <p:sp>
        <p:nvSpPr>
          <p:cNvPr id="5" name="CuadroTexto 4">
            <a:extLst>
              <a:ext uri="{FF2B5EF4-FFF2-40B4-BE49-F238E27FC236}">
                <a16:creationId xmlns:a16="http://schemas.microsoft.com/office/drawing/2014/main" id="{F9B5D3B6-D375-4722-B50F-079D7C8A653B}"/>
              </a:ext>
            </a:extLst>
          </p:cNvPr>
          <p:cNvSpPr txBox="1"/>
          <p:nvPr/>
        </p:nvSpPr>
        <p:spPr>
          <a:xfrm>
            <a:off x="431540" y="1436057"/>
            <a:ext cx="8280920" cy="4708981"/>
          </a:xfrm>
          <a:prstGeom prst="rect">
            <a:avLst/>
          </a:prstGeom>
          <a:noFill/>
        </p:spPr>
        <p:txBody>
          <a:bodyPr wrap="square">
            <a:spAutoFit/>
          </a:bodyPr>
          <a:lstStyle/>
          <a:p>
            <a:pPr marL="342900" indent="-342900" algn="just" eaLnBrk="1" fontAlgn="auto" hangingPunct="1">
              <a:spcBef>
                <a:spcPts val="200"/>
              </a:spcBef>
              <a:spcAft>
                <a:spcPts val="600"/>
              </a:spcAft>
              <a:buFontTx/>
              <a:buChar char="-"/>
              <a:defRPr/>
            </a:pPr>
            <a:r>
              <a:rPr lang="es-ES_tradnl" sz="2200" b="1" dirty="0">
                <a:latin typeface="+mn-lt"/>
              </a:rPr>
              <a:t>Solicitud de la protección social: </a:t>
            </a:r>
            <a:r>
              <a:rPr lang="es-ES_tradnl" sz="2200" dirty="0">
                <a:latin typeface="+mn-lt"/>
              </a:rPr>
              <a:t>será exclusivamente </a:t>
            </a:r>
            <a:r>
              <a:rPr lang="es-ES_tradnl" sz="2200" u="sng" dirty="0">
                <a:latin typeface="+mn-lt"/>
              </a:rPr>
              <a:t>solicitud colectiva</a:t>
            </a:r>
            <a:r>
              <a:rPr lang="es-ES_tradnl" sz="2200" dirty="0">
                <a:latin typeface="+mn-lt"/>
              </a:rPr>
              <a:t> en la plantilla publicada por el SEPE (Excel rojo), remitida á través de la transacción en la sede SEPE.</a:t>
            </a:r>
          </a:p>
          <a:p>
            <a:pPr marL="360363" indent="-360363" algn="just" eaLnBrk="1" fontAlgn="auto" hangingPunct="1">
              <a:spcBef>
                <a:spcPts val="200"/>
              </a:spcBef>
              <a:spcAft>
                <a:spcPts val="600"/>
              </a:spcAft>
              <a:buFontTx/>
              <a:buChar char="-"/>
              <a:defRPr/>
            </a:pPr>
            <a:r>
              <a:rPr lang="es-ES_tradnl" sz="2200" b="1" dirty="0">
                <a:latin typeface="+mn-lt"/>
              </a:rPr>
              <a:t>Fichero mensual de comunicación de actividad</a:t>
            </a:r>
            <a:r>
              <a:rPr lang="es-ES_tradnl" sz="2200" dirty="0">
                <a:latin typeface="+mn-lt"/>
              </a:rPr>
              <a:t>: una vez reconocido el derecho, </a:t>
            </a:r>
            <a:r>
              <a:rPr lang="es-ES_tradnl" sz="2200" b="1" dirty="0">
                <a:latin typeface="+mn-lt"/>
              </a:rPr>
              <a:t>a mes vencido</a:t>
            </a:r>
            <a:r>
              <a:rPr lang="es-ES_tradnl" sz="2200" dirty="0">
                <a:latin typeface="+mn-lt"/>
              </a:rPr>
              <a:t> se debe enviar, para </a:t>
            </a:r>
            <a:r>
              <a:rPr lang="es-ES_tradnl" sz="2200" b="1" dirty="0">
                <a:latin typeface="+mn-lt"/>
              </a:rPr>
              <a:t>todas las personas trabajadoras </a:t>
            </a:r>
            <a:r>
              <a:rPr lang="es-ES_tradnl" sz="2200" dirty="0">
                <a:latin typeface="+mn-lt"/>
              </a:rPr>
              <a:t>que tengan que percibir protección social (RED), estén en suspensión o en reducción de jornada, los </a:t>
            </a:r>
            <a:r>
              <a:rPr lang="es-ES_tradnl" sz="2200" b="1" dirty="0">
                <a:latin typeface="+mn-lt"/>
              </a:rPr>
              <a:t>ficheros XML </a:t>
            </a:r>
            <a:r>
              <a:rPr lang="es-ES_tradnl" sz="2200" dirty="0">
                <a:latin typeface="+mn-lt"/>
              </a:rPr>
              <a:t>de periodos de actividad</a:t>
            </a:r>
            <a:r>
              <a:rPr lang="es-ES_tradnl" sz="2200" dirty="0"/>
              <a:t>. Estos se remitirán a través de la transacción específica para Mecanismo RED de la sede SEPE (certific@2)</a:t>
            </a:r>
          </a:p>
          <a:p>
            <a:pPr algn="just" eaLnBrk="1" fontAlgn="auto" hangingPunct="1">
              <a:spcBef>
                <a:spcPts val="200"/>
              </a:spcBef>
              <a:spcAft>
                <a:spcPts val="600"/>
              </a:spcAft>
              <a:defRPr/>
            </a:pPr>
            <a:r>
              <a:rPr lang="es-ES_tradnl" sz="1900" dirty="0"/>
              <a:t>No es necesaria la remisión del </a:t>
            </a:r>
            <a:r>
              <a:rPr lang="es-ES_tradnl" sz="1900" b="1" dirty="0"/>
              <a:t>Certificado de Empresa</a:t>
            </a:r>
            <a:r>
              <a:rPr lang="es-ES_tradnl" sz="1900" dirty="0"/>
              <a:t> para el acceso a la protección social del Mecanismo RED. Sí es necesario este documento para reconocer prestaciones ordinarias por ERTE ETOP o por fuerza mayor.</a:t>
            </a:r>
          </a:p>
          <a:p>
            <a:pPr algn="just" eaLnBrk="1" fontAlgn="auto" hangingPunct="1">
              <a:spcBef>
                <a:spcPts val="200"/>
              </a:spcBef>
              <a:spcAft>
                <a:spcPts val="600"/>
              </a:spcAft>
              <a:defRPr/>
            </a:pPr>
            <a:endParaRPr lang="es-ES_tradnl" sz="2200" dirty="0">
              <a:latin typeface="+mn-lt"/>
            </a:endParaRPr>
          </a:p>
        </p:txBody>
      </p:sp>
      <p:sp>
        <p:nvSpPr>
          <p:cNvPr id="9" name="12 CuadroTexto">
            <a:extLst>
              <a:ext uri="{FF2B5EF4-FFF2-40B4-BE49-F238E27FC236}">
                <a16:creationId xmlns:a16="http://schemas.microsoft.com/office/drawing/2014/main" id="{ACA46ACF-5DF2-4CCA-9505-D032D851D70F}"/>
              </a:ext>
            </a:extLst>
          </p:cNvPr>
          <p:cNvSpPr txBox="1"/>
          <p:nvPr/>
        </p:nvSpPr>
        <p:spPr>
          <a:xfrm>
            <a:off x="292100" y="104775"/>
            <a:ext cx="7908925" cy="304800"/>
          </a:xfrm>
          <a:prstGeom prst="rect">
            <a:avLst/>
          </a:prstGeom>
          <a:noFill/>
        </p:spPr>
        <p:txBody>
          <a:bodyPr lIns="99897" tIns="49949" rIns="99897" bIns="49949">
            <a:spAutoFit/>
          </a:bodyPr>
          <a:lstStyle/>
          <a:p>
            <a:pPr algn="r" eaLnBrk="1" fontAlgn="auto" hangingPunct="1">
              <a:spcBef>
                <a:spcPts val="0"/>
              </a:spcBef>
              <a:spcAft>
                <a:spcPts val="0"/>
              </a:spcAft>
              <a:defRPr/>
            </a:pPr>
            <a:endParaRPr lang="es-ES" sz="1197" b="1" dirty="0">
              <a:solidFill>
                <a:prstClr val="white"/>
              </a:solidFill>
              <a:latin typeface="+mn-lt"/>
            </a:endParaRPr>
          </a:p>
        </p:txBody>
      </p:sp>
      <p:sp>
        <p:nvSpPr>
          <p:cNvPr id="16389" name="CuadroTexto 3">
            <a:extLst>
              <a:ext uri="{FF2B5EF4-FFF2-40B4-BE49-F238E27FC236}">
                <a16:creationId xmlns:a16="http://schemas.microsoft.com/office/drawing/2014/main" id="{09A465E9-452B-44F5-95DC-6444EA08E340}"/>
              </a:ext>
            </a:extLst>
          </p:cNvPr>
          <p:cNvSpPr txBox="1">
            <a:spLocks noChangeArrowheads="1"/>
          </p:cNvSpPr>
          <p:nvPr/>
        </p:nvSpPr>
        <p:spPr bwMode="auto">
          <a:xfrm>
            <a:off x="566738" y="244475"/>
            <a:ext cx="841692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ES" altLang="es-ES" sz="2500" b="1" dirty="0">
                <a:solidFill>
                  <a:schemeClr val="bg1"/>
                </a:solidFill>
                <a:latin typeface="Arial" panose="020B0604020202020204" pitchFamily="34" charset="0"/>
                <a:cs typeface="Arial" panose="020B0604020202020204" pitchFamily="34" charset="0"/>
              </a:rPr>
              <a:t>Trámites a realizar ante el SEPE art. 47bis</a:t>
            </a:r>
          </a:p>
        </p:txBody>
      </p:sp>
      <p:sp>
        <p:nvSpPr>
          <p:cNvPr id="6" name="CuadroTexto 10">
            <a:extLst>
              <a:ext uri="{FF2B5EF4-FFF2-40B4-BE49-F238E27FC236}">
                <a16:creationId xmlns:a16="http://schemas.microsoft.com/office/drawing/2014/main" id="{403D5A0D-3528-4346-ACF3-02DB35FEBEB8}"/>
              </a:ext>
            </a:extLst>
          </p:cNvPr>
          <p:cNvSpPr txBox="1">
            <a:spLocks noChangeArrowheads="1"/>
          </p:cNvSpPr>
          <p:nvPr/>
        </p:nvSpPr>
        <p:spPr bwMode="auto">
          <a:xfrm>
            <a:off x="755576" y="6172200"/>
            <a:ext cx="5327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01/04/2022  Fechas de modificación: 25/04/2022, 23/05/2022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Marcador de número de diapositiva 1">
            <a:extLst>
              <a:ext uri="{FF2B5EF4-FFF2-40B4-BE49-F238E27FC236}">
                <a16:creationId xmlns:a16="http://schemas.microsoft.com/office/drawing/2014/main" id="{FF675083-E750-4E78-BE10-E5513F818513}"/>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15167DE5-6A29-4386-BBE9-92F3D74F93CE}" type="slidenum">
              <a:rPr lang="es-ES_tradnl" altLang="es-ES">
                <a:solidFill>
                  <a:srgbClr val="002E54"/>
                </a:solidFill>
                <a:latin typeface="Arial" panose="020B0604020202020204" pitchFamily="34" charset="0"/>
              </a:rPr>
              <a:pPr/>
              <a:t>8</a:t>
            </a:fld>
            <a:endParaRPr lang="es-ES_tradnl" altLang="es-ES">
              <a:solidFill>
                <a:srgbClr val="002E54"/>
              </a:solidFill>
              <a:latin typeface="Arial" panose="020B0604020202020204" pitchFamily="34" charset="0"/>
            </a:endParaRPr>
          </a:p>
        </p:txBody>
      </p:sp>
      <p:sp>
        <p:nvSpPr>
          <p:cNvPr id="18435" name="CuadroTexto 6">
            <a:extLst>
              <a:ext uri="{FF2B5EF4-FFF2-40B4-BE49-F238E27FC236}">
                <a16:creationId xmlns:a16="http://schemas.microsoft.com/office/drawing/2014/main" id="{47326CD7-A114-41DC-B028-6192F9F7DF1F}"/>
              </a:ext>
            </a:extLst>
          </p:cNvPr>
          <p:cNvSpPr txBox="1">
            <a:spLocks noChangeArrowheads="1"/>
          </p:cNvSpPr>
          <p:nvPr/>
        </p:nvSpPr>
        <p:spPr bwMode="auto">
          <a:xfrm>
            <a:off x="198438" y="4011613"/>
            <a:ext cx="878522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endParaRPr lang="es-ES" altLang="es-ES" sz="1900"/>
          </a:p>
        </p:txBody>
      </p:sp>
      <p:sp>
        <p:nvSpPr>
          <p:cNvPr id="8" name="CuadroTexto 7">
            <a:extLst>
              <a:ext uri="{FF2B5EF4-FFF2-40B4-BE49-F238E27FC236}">
                <a16:creationId xmlns:a16="http://schemas.microsoft.com/office/drawing/2014/main" id="{C2BE4FBA-6289-44D5-B42D-93F17E7F8D07}"/>
              </a:ext>
            </a:extLst>
          </p:cNvPr>
          <p:cNvSpPr txBox="1"/>
          <p:nvPr/>
        </p:nvSpPr>
        <p:spPr>
          <a:xfrm>
            <a:off x="292100" y="1077056"/>
            <a:ext cx="8445551" cy="5093702"/>
          </a:xfrm>
          <a:prstGeom prst="rect">
            <a:avLst/>
          </a:prstGeom>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just" eaLnBrk="1" fontAlgn="auto" hangingPunct="1">
              <a:spcBef>
                <a:spcPts val="0"/>
              </a:spcBef>
              <a:spcAft>
                <a:spcPts val="0"/>
              </a:spcAft>
              <a:defRPr/>
            </a:pPr>
            <a:r>
              <a:rPr lang="es-ES_tradnl" dirty="0"/>
              <a:t>Durante el periodo de aplicación de las medidas de regulación la empresa podrá afectar y desafectar a los trabajadores, según sus necesidades, comunicándolo a la ITSS, al SEPE y a la TGSS, así como a la representación de las personas trabajadoras, pero </a:t>
            </a:r>
            <a:r>
              <a:rPr lang="es-ES_tradnl" b="1" dirty="0"/>
              <a:t>sin que dicha variación pueda conllevar alteración de la medida que afecta al trabajador. </a:t>
            </a:r>
            <a:r>
              <a:rPr lang="es-ES_tradnl" dirty="0"/>
              <a:t>Solo cabe adoptar una única medida –reducción de un porcentaje de jornada diaria, semanal, mensual o anual, o suspensión de una jornada diaria de trabajo- por cada trabajador durante todo el periodo de aplicación del Mecanismo). </a:t>
            </a:r>
          </a:p>
          <a:p>
            <a:pPr algn="just" eaLnBrk="1" fontAlgn="auto" hangingPunct="1">
              <a:spcBef>
                <a:spcPts val="1200"/>
              </a:spcBef>
              <a:spcAft>
                <a:spcPts val="0"/>
              </a:spcAft>
              <a:defRPr/>
            </a:pPr>
            <a:r>
              <a:rPr lang="es-ES_tradnl" sz="1700" dirty="0"/>
              <a:t>Las afectaciones y desafectaciones se comunican al SEPE, a efectos del pago, a través de los </a:t>
            </a:r>
            <a:r>
              <a:rPr lang="es-ES_tradnl" sz="1700" b="1" dirty="0"/>
              <a:t>ficheros XML </a:t>
            </a:r>
            <a:r>
              <a:rPr lang="es-ES_tradnl" sz="1700" dirty="0"/>
              <a:t>de comunicación de periodos de actividad</a:t>
            </a:r>
            <a:r>
              <a:rPr lang="es-ES" altLang="es-ES" sz="1700" dirty="0"/>
              <a:t> (remitido a través de la transacción específica creada para el Mecanismo RED en certific@2).</a:t>
            </a:r>
            <a:endParaRPr lang="es-ES_tradnl" sz="1700" dirty="0"/>
          </a:p>
          <a:p>
            <a:pPr algn="just" eaLnBrk="1" fontAlgn="auto" hangingPunct="1">
              <a:spcBef>
                <a:spcPts val="1200"/>
              </a:spcBef>
              <a:spcAft>
                <a:spcPts val="0"/>
              </a:spcAft>
              <a:defRPr/>
            </a:pPr>
            <a:r>
              <a:rPr lang="es-ES_tradnl" b="1" dirty="0"/>
              <a:t>SUSPENSIÓN: </a:t>
            </a:r>
            <a:r>
              <a:rPr lang="es-ES_tradnl" dirty="0"/>
              <a:t>la empresa puede desafectar y afectar a la persona trabajadora, pero la actividad que realice tiene que ser por su </a:t>
            </a:r>
            <a:r>
              <a:rPr lang="es-ES_tradnl" b="1" dirty="0"/>
              <a:t>jornada habitual anterior al Mecanismo RED</a:t>
            </a:r>
            <a:r>
              <a:rPr lang="es-ES_tradnl" dirty="0"/>
              <a:t>.</a:t>
            </a:r>
            <a:endParaRPr lang="es-ES_tradnl" b="1" dirty="0"/>
          </a:p>
          <a:p>
            <a:pPr algn="just" eaLnBrk="1" fontAlgn="auto" hangingPunct="1">
              <a:spcBef>
                <a:spcPts val="1200"/>
              </a:spcBef>
              <a:spcAft>
                <a:spcPts val="0"/>
              </a:spcAft>
              <a:defRPr/>
            </a:pPr>
            <a:r>
              <a:rPr lang="es-ES_tradnl" b="1" dirty="0"/>
              <a:t>REDUCCIÓN DE JORNADA: </a:t>
            </a:r>
            <a:r>
              <a:rPr lang="es-ES_tradnl" dirty="0"/>
              <a:t>se puede variar el porcentaje de reducción si cambian las circunstancias alegadas por la empresa, aplicando desde días completos de inactividad hasta el porcentaje máximo de reducción de jornada. </a:t>
            </a:r>
          </a:p>
          <a:p>
            <a:pPr algn="just" eaLnBrk="1" fontAlgn="auto" hangingPunct="1">
              <a:lnSpc>
                <a:spcPts val="1200"/>
              </a:lnSpc>
              <a:spcBef>
                <a:spcPts val="0"/>
              </a:spcBef>
              <a:spcAft>
                <a:spcPts val="0"/>
              </a:spcAft>
              <a:defRPr/>
            </a:pPr>
            <a:endParaRPr lang="es-ES_tradnl" dirty="0"/>
          </a:p>
          <a:p>
            <a:pPr algn="ctr" eaLnBrk="1" fontAlgn="auto" hangingPunct="1">
              <a:spcBef>
                <a:spcPts val="0"/>
              </a:spcBef>
              <a:spcAft>
                <a:spcPts val="0"/>
              </a:spcAft>
              <a:defRPr/>
            </a:pPr>
            <a:r>
              <a:rPr lang="es-ES_tradnl" sz="1700" dirty="0">
                <a:highlight>
                  <a:srgbClr val="FFFFCC"/>
                </a:highlight>
              </a:rPr>
              <a:t>En todo caso, deberán respetarse el porcentaje y el periodo máximos informados a la AL.</a:t>
            </a:r>
          </a:p>
        </p:txBody>
      </p:sp>
      <p:sp>
        <p:nvSpPr>
          <p:cNvPr id="9" name="12 CuadroTexto">
            <a:extLst>
              <a:ext uri="{FF2B5EF4-FFF2-40B4-BE49-F238E27FC236}">
                <a16:creationId xmlns:a16="http://schemas.microsoft.com/office/drawing/2014/main" id="{DB06E0E2-EA15-4345-ACA3-FC42CE3C7B53}"/>
              </a:ext>
            </a:extLst>
          </p:cNvPr>
          <p:cNvSpPr txBox="1"/>
          <p:nvPr/>
        </p:nvSpPr>
        <p:spPr>
          <a:xfrm>
            <a:off x="292100" y="104775"/>
            <a:ext cx="7908925" cy="304800"/>
          </a:xfrm>
          <a:prstGeom prst="rect">
            <a:avLst/>
          </a:prstGeom>
          <a:noFill/>
        </p:spPr>
        <p:txBody>
          <a:bodyPr lIns="99897" tIns="49949" rIns="99897" bIns="49949">
            <a:spAutoFit/>
          </a:bodyPr>
          <a:lstStyle/>
          <a:p>
            <a:pPr algn="r" eaLnBrk="1" fontAlgn="auto" hangingPunct="1">
              <a:spcBef>
                <a:spcPts val="0"/>
              </a:spcBef>
              <a:spcAft>
                <a:spcPts val="0"/>
              </a:spcAft>
              <a:defRPr/>
            </a:pPr>
            <a:endParaRPr lang="es-ES" sz="1197" b="1" dirty="0">
              <a:solidFill>
                <a:prstClr val="white"/>
              </a:solidFill>
              <a:latin typeface="+mn-lt"/>
            </a:endParaRPr>
          </a:p>
        </p:txBody>
      </p:sp>
      <p:sp>
        <p:nvSpPr>
          <p:cNvPr id="18438" name="CuadroTexto 3">
            <a:extLst>
              <a:ext uri="{FF2B5EF4-FFF2-40B4-BE49-F238E27FC236}">
                <a16:creationId xmlns:a16="http://schemas.microsoft.com/office/drawing/2014/main" id="{7F3D993A-2FE8-48B7-87E9-7ECB0D87AE45}"/>
              </a:ext>
            </a:extLst>
          </p:cNvPr>
          <p:cNvSpPr txBox="1">
            <a:spLocks noChangeArrowheads="1"/>
          </p:cNvSpPr>
          <p:nvPr/>
        </p:nvSpPr>
        <p:spPr bwMode="auto">
          <a:xfrm>
            <a:off x="366320" y="257175"/>
            <a:ext cx="88280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2000" b="1" dirty="0">
                <a:solidFill>
                  <a:schemeClr val="bg1"/>
                </a:solidFill>
                <a:latin typeface="Arial" panose="020B0604020202020204" pitchFamily="34" charset="0"/>
                <a:cs typeface="Arial" panose="020B0604020202020204" pitchFamily="34" charset="0"/>
              </a:rPr>
              <a:t>Afectación y desafectación durante la aplicación Mecanismo RED </a:t>
            </a:r>
          </a:p>
        </p:txBody>
      </p:sp>
      <p:sp>
        <p:nvSpPr>
          <p:cNvPr id="11" name="CuadroTexto 5">
            <a:extLst>
              <a:ext uri="{FF2B5EF4-FFF2-40B4-BE49-F238E27FC236}">
                <a16:creationId xmlns:a16="http://schemas.microsoft.com/office/drawing/2014/main" id="{E4767A76-6FB2-4D53-8075-AE6ED4C61D8B}"/>
              </a:ext>
            </a:extLst>
          </p:cNvPr>
          <p:cNvSpPr txBox="1">
            <a:spLocks noChangeArrowheads="1"/>
          </p:cNvSpPr>
          <p:nvPr/>
        </p:nvSpPr>
        <p:spPr bwMode="auto">
          <a:xfrm>
            <a:off x="527194" y="6243205"/>
            <a:ext cx="53276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01/04/2022   Fecha de modificación: 07/042022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CuadroTexto">
            <a:extLst>
              <a:ext uri="{FF2B5EF4-FFF2-40B4-BE49-F238E27FC236}">
                <a16:creationId xmlns:a16="http://schemas.microsoft.com/office/drawing/2014/main" id="{EEF29B26-3166-4E36-BABF-5723DA0553F4}"/>
              </a:ext>
            </a:extLst>
          </p:cNvPr>
          <p:cNvSpPr txBox="1"/>
          <p:nvPr/>
        </p:nvSpPr>
        <p:spPr>
          <a:xfrm>
            <a:off x="336550" y="1003364"/>
            <a:ext cx="8640665" cy="5227918"/>
          </a:xfrm>
          <a:prstGeom prst="rect">
            <a:avLst/>
          </a:prstGeom>
          <a:gradFill>
            <a:gsLst>
              <a:gs pos="0">
                <a:srgbClr val="F4F7FB"/>
              </a:gs>
              <a:gs pos="93000">
                <a:schemeClr val="accent5">
                  <a:lumMod val="20000"/>
                  <a:lumOff val="80000"/>
                </a:schemeClr>
              </a:gs>
              <a:gs pos="0">
                <a:schemeClr val="tx2">
                  <a:lumMod val="20000"/>
                  <a:lumOff val="80000"/>
                </a:schemeClr>
              </a:gs>
              <a:gs pos="54000">
                <a:schemeClr val="accent2">
                  <a:alpha val="0"/>
                  <a:lumMod val="0"/>
                  <a:lumOff val="100000"/>
                </a:schemeClr>
              </a:gs>
            </a:gsLst>
            <a:path path="circle">
              <a:fillToRect l="50000" t="50000" r="50000" b="50000"/>
            </a:path>
          </a:gradFill>
          <a:ln w="31750">
            <a:noFill/>
          </a:ln>
        </p:spPr>
        <p:txBody>
          <a:bodyPr wrap="square" lIns="99897" tIns="49949" rIns="99897" bIns="49949">
            <a:spAutoFit/>
          </a:bodyPr>
          <a:lstStyle/>
          <a:p>
            <a:pPr algn="just" eaLnBrk="1" fontAlgn="auto" hangingPunct="1">
              <a:spcBef>
                <a:spcPts val="0"/>
              </a:spcBef>
              <a:spcAft>
                <a:spcPts val="0"/>
              </a:spcAft>
              <a:defRPr/>
            </a:pPr>
            <a:r>
              <a:rPr lang="es-ES" sz="2000" dirty="0">
                <a:solidFill>
                  <a:srgbClr val="1F497D"/>
                </a:solidFill>
                <a:latin typeface="+mn-lt"/>
                <a:cs typeface="Arial" panose="020B0604020202020204" pitchFamily="34" charset="0"/>
              </a:rPr>
              <a:t>Se comunicará mediante los ficheros XML mensuales </a:t>
            </a:r>
            <a:r>
              <a:rPr lang="es-ES" altLang="es-ES" sz="1700" dirty="0">
                <a:latin typeface="+mn-lt"/>
                <a:cs typeface="Arial" panose="020B0604020202020204" pitchFamily="34" charset="0"/>
              </a:rPr>
              <a:t>(remitido a través de la transacción específica creada para el Mecanismo RED en certific@2) </a:t>
            </a:r>
            <a:r>
              <a:rPr lang="es-ES" sz="1700" dirty="0">
                <a:latin typeface="+mn-lt"/>
                <a:cs typeface="Arial" panose="020B0604020202020204" pitchFamily="34" charset="0"/>
              </a:rPr>
              <a:t>:</a:t>
            </a:r>
          </a:p>
          <a:p>
            <a:pPr algn="just" eaLnBrk="1" fontAlgn="auto" hangingPunct="1">
              <a:lnSpc>
                <a:spcPts val="300"/>
              </a:lnSpc>
              <a:spcBef>
                <a:spcPts val="0"/>
              </a:spcBef>
              <a:spcAft>
                <a:spcPts val="0"/>
              </a:spcAft>
              <a:defRPr/>
            </a:pPr>
            <a:endParaRPr lang="es-ES" sz="1539" dirty="0">
              <a:solidFill>
                <a:srgbClr val="002E54"/>
              </a:solidFill>
              <a:latin typeface="+mn-lt"/>
              <a:cs typeface="Arial" panose="020B0604020202020204" pitchFamily="34" charset="0"/>
            </a:endParaRPr>
          </a:p>
          <a:p>
            <a:pPr marL="244345" indent="-244345" algn="just" eaLnBrk="1" fontAlgn="auto" hangingPunct="1">
              <a:spcBef>
                <a:spcPts val="684"/>
              </a:spcBef>
              <a:spcAft>
                <a:spcPts val="0"/>
              </a:spcAft>
              <a:buFontTx/>
              <a:buChar char="-"/>
              <a:defRPr/>
            </a:pPr>
            <a:r>
              <a:rPr lang="es-ES" sz="1600" dirty="0">
                <a:latin typeface="+mn-lt"/>
                <a:cs typeface="Arial" panose="020B0604020202020204" pitchFamily="34" charset="0"/>
              </a:rPr>
              <a:t>La inactividad total de los trabajadores en suspensión: se requiere fichero XML con la </a:t>
            </a:r>
            <a:r>
              <a:rPr lang="es-ES" sz="1600" b="1" dirty="0">
                <a:latin typeface="+mn-lt"/>
                <a:cs typeface="Arial" panose="020B0604020202020204" pitchFamily="34" charset="0"/>
              </a:rPr>
              <a:t>información de actividad e inactividad de TODOS los trabajadores en MECANISMO RED</a:t>
            </a:r>
            <a:r>
              <a:rPr lang="es-ES" sz="1600" dirty="0">
                <a:latin typeface="+mn-lt"/>
                <a:cs typeface="Arial" panose="020B0604020202020204" pitchFamily="34" charset="0"/>
              </a:rPr>
              <a:t>.</a:t>
            </a:r>
          </a:p>
          <a:p>
            <a:pPr marL="244345" indent="-244345" algn="just" eaLnBrk="1" fontAlgn="auto" hangingPunct="1">
              <a:spcBef>
                <a:spcPts val="684"/>
              </a:spcBef>
              <a:spcAft>
                <a:spcPts val="0"/>
              </a:spcAft>
              <a:buFontTx/>
              <a:buChar char="-"/>
              <a:defRPr/>
            </a:pPr>
            <a:r>
              <a:rPr lang="es-ES" sz="1600" dirty="0">
                <a:latin typeface="+mn-lt"/>
                <a:cs typeface="Arial" panose="020B0604020202020204" pitchFamily="34" charset="0"/>
              </a:rPr>
              <a:t>Las </a:t>
            </a:r>
            <a:r>
              <a:rPr lang="es-ES" sz="1600" b="1" dirty="0">
                <a:latin typeface="+mn-lt"/>
                <a:cs typeface="Arial" panose="020B0604020202020204" pitchFamily="34" charset="0"/>
              </a:rPr>
              <a:t>variaciones</a:t>
            </a:r>
            <a:r>
              <a:rPr lang="es-ES" sz="1600" dirty="0">
                <a:latin typeface="+mn-lt"/>
                <a:cs typeface="Arial" panose="020B0604020202020204" pitchFamily="34" charset="0"/>
              </a:rPr>
              <a:t> de jornada, indicándose los días trabajados o los </a:t>
            </a:r>
            <a:r>
              <a:rPr lang="es-ES" sz="1600" b="1" dirty="0">
                <a:latin typeface="+mn-lt"/>
                <a:cs typeface="Arial" panose="020B0604020202020204" pitchFamily="34" charset="0"/>
              </a:rPr>
              <a:t>DAE</a:t>
            </a:r>
            <a:r>
              <a:rPr lang="es-ES" sz="1600" dirty="0">
                <a:latin typeface="+mn-lt"/>
                <a:cs typeface="Arial" panose="020B0604020202020204" pitchFamily="34" charset="0"/>
              </a:rPr>
              <a:t> (días de actividad equivalente).</a:t>
            </a:r>
          </a:p>
          <a:p>
            <a:pPr marL="244345" indent="-244345" algn="just" eaLnBrk="1" fontAlgn="auto" hangingPunct="1">
              <a:spcBef>
                <a:spcPts val="684"/>
              </a:spcBef>
              <a:spcAft>
                <a:spcPts val="0"/>
              </a:spcAft>
              <a:buFontTx/>
              <a:buChar char="-"/>
              <a:defRPr/>
            </a:pPr>
            <a:r>
              <a:rPr lang="es-ES" sz="1600" dirty="0">
                <a:latin typeface="+mn-lt"/>
                <a:cs typeface="Arial" panose="020B0604020202020204" pitchFamily="34" charset="0"/>
              </a:rPr>
              <a:t>Las </a:t>
            </a:r>
            <a:r>
              <a:rPr lang="es-ES" sz="1600" b="1" dirty="0">
                <a:latin typeface="+mn-lt"/>
                <a:cs typeface="Arial" panose="020B0604020202020204" pitchFamily="34" charset="0"/>
              </a:rPr>
              <a:t>bajas</a:t>
            </a:r>
            <a:r>
              <a:rPr lang="es-ES" sz="1600" dirty="0">
                <a:latin typeface="+mn-lt"/>
                <a:cs typeface="Arial" panose="020B0604020202020204" pitchFamily="34" charset="0"/>
              </a:rPr>
              <a:t> por reincorporaciones a la actividad a su jornada habitual de los trabajadores que estaban en MECANISMO RED, sea con carácter definitivo o temporal.</a:t>
            </a:r>
          </a:p>
          <a:p>
            <a:pPr marL="244345" indent="-244345" algn="just" eaLnBrk="1" fontAlgn="auto" hangingPunct="1">
              <a:spcBef>
                <a:spcPts val="684"/>
              </a:spcBef>
              <a:spcAft>
                <a:spcPts val="0"/>
              </a:spcAft>
              <a:buFontTx/>
              <a:buChar char="-"/>
              <a:defRPr/>
            </a:pPr>
            <a:r>
              <a:rPr lang="es-ES" sz="1600" dirty="0">
                <a:latin typeface="+mn-lt"/>
                <a:cs typeface="Arial" panose="020B0604020202020204" pitchFamily="34" charset="0"/>
              </a:rPr>
              <a:t>Las </a:t>
            </a:r>
            <a:r>
              <a:rPr lang="es-ES" sz="1600" b="1" dirty="0">
                <a:latin typeface="+mn-lt"/>
                <a:cs typeface="Arial" panose="020B0604020202020204" pitchFamily="34" charset="0"/>
              </a:rPr>
              <a:t>bajas</a:t>
            </a:r>
            <a:r>
              <a:rPr lang="es-ES" sz="1600" dirty="0">
                <a:latin typeface="+mn-lt"/>
                <a:cs typeface="Arial" panose="020B0604020202020204" pitchFamily="34" charset="0"/>
              </a:rPr>
              <a:t> de otra naturaleza, como pueden ser fin de contrato, despido, baja voluntaria, excedencia, etc.</a:t>
            </a:r>
          </a:p>
          <a:p>
            <a:pPr marL="244345" indent="-244345" algn="just" eaLnBrk="1" fontAlgn="auto" hangingPunct="1">
              <a:spcBef>
                <a:spcPts val="684"/>
              </a:spcBef>
              <a:spcAft>
                <a:spcPts val="0"/>
              </a:spcAft>
              <a:buFontTx/>
              <a:buChar char="-"/>
              <a:defRPr/>
            </a:pPr>
            <a:r>
              <a:rPr lang="es-ES" sz="1600" dirty="0">
                <a:latin typeface="+mn-lt"/>
                <a:cs typeface="Arial" panose="020B0604020202020204" pitchFamily="34" charset="0"/>
              </a:rPr>
              <a:t>Las</a:t>
            </a:r>
            <a:r>
              <a:rPr lang="es-ES" sz="1600" b="1" dirty="0">
                <a:latin typeface="+mn-lt"/>
                <a:cs typeface="Arial" panose="020B0604020202020204" pitchFamily="34" charset="0"/>
              </a:rPr>
              <a:t> vacaciones</a:t>
            </a:r>
            <a:r>
              <a:rPr lang="es-ES" sz="1600" dirty="0">
                <a:latin typeface="+mn-lt"/>
                <a:cs typeface="Arial" panose="020B0604020202020204" pitchFamily="34" charset="0"/>
              </a:rPr>
              <a:t>, marcadas en el calendario XML con la clave </a:t>
            </a:r>
            <a:r>
              <a:rPr lang="es-ES" sz="1600" b="1" dirty="0">
                <a:latin typeface="+mn-lt"/>
                <a:cs typeface="Arial" panose="020B0604020202020204" pitchFamily="34" charset="0"/>
              </a:rPr>
              <a:t>06.</a:t>
            </a:r>
            <a:endParaRPr lang="es-ES" sz="1600" dirty="0">
              <a:latin typeface="+mn-lt"/>
              <a:cs typeface="Arial" panose="020B0604020202020204" pitchFamily="34" charset="0"/>
            </a:endParaRPr>
          </a:p>
          <a:p>
            <a:pPr marL="244345" indent="-244345" algn="just" eaLnBrk="1" fontAlgn="auto" hangingPunct="1">
              <a:spcBef>
                <a:spcPts val="684"/>
              </a:spcBef>
              <a:spcAft>
                <a:spcPts val="0"/>
              </a:spcAft>
              <a:buFontTx/>
              <a:buChar char="-"/>
              <a:defRPr/>
            </a:pPr>
            <a:r>
              <a:rPr lang="es-ES" sz="1600" dirty="0">
                <a:latin typeface="+mn-lt"/>
                <a:cs typeface="Arial" panose="020B0604020202020204" pitchFamily="34" charset="0"/>
              </a:rPr>
              <a:t>Las </a:t>
            </a:r>
            <a:r>
              <a:rPr lang="es-ES" sz="1600" b="1" dirty="0">
                <a:latin typeface="+mn-lt"/>
                <a:cs typeface="Arial" panose="020B0604020202020204" pitchFamily="34" charset="0"/>
              </a:rPr>
              <a:t>situaciones</a:t>
            </a:r>
            <a:r>
              <a:rPr lang="es-ES" sz="1600" dirty="0">
                <a:latin typeface="+mn-lt"/>
                <a:cs typeface="Arial" panose="020B0604020202020204" pitchFamily="34" charset="0"/>
              </a:rPr>
              <a:t> de IT y de maternidad/paternidad que se produzcan tras el reconocimiento del derecho indicadas con el código </a:t>
            </a:r>
            <a:r>
              <a:rPr lang="es-ES" sz="1600" b="1" dirty="0">
                <a:latin typeface="+mn-lt"/>
                <a:cs typeface="Arial" panose="020B0604020202020204" pitchFamily="34" charset="0"/>
              </a:rPr>
              <a:t>04.</a:t>
            </a:r>
            <a:endParaRPr lang="es-ES" sz="1600" dirty="0">
              <a:latin typeface="+mn-lt"/>
              <a:cs typeface="Arial" panose="020B0604020202020204" pitchFamily="34" charset="0"/>
            </a:endParaRPr>
          </a:p>
          <a:p>
            <a:pPr marL="244345" indent="-244345" algn="just" eaLnBrk="1" fontAlgn="auto" hangingPunct="1">
              <a:spcBef>
                <a:spcPts val="684"/>
              </a:spcBef>
              <a:spcAft>
                <a:spcPts val="0"/>
              </a:spcAft>
              <a:buFontTx/>
              <a:buChar char="-"/>
              <a:defRPr/>
            </a:pPr>
            <a:r>
              <a:rPr lang="es-ES" sz="1600" dirty="0">
                <a:latin typeface="+mn-lt"/>
                <a:cs typeface="Arial" panose="020B0604020202020204" pitchFamily="34" charset="0"/>
              </a:rPr>
              <a:t>Los </a:t>
            </a:r>
            <a:r>
              <a:rPr lang="es-ES" sz="1600" b="1" dirty="0">
                <a:latin typeface="+mn-lt"/>
                <a:cs typeface="Arial" panose="020B0604020202020204" pitchFamily="34" charset="0"/>
              </a:rPr>
              <a:t>festivos</a:t>
            </a:r>
            <a:r>
              <a:rPr lang="es-ES" sz="1600" dirty="0">
                <a:latin typeface="+mn-lt"/>
                <a:cs typeface="Arial" panose="020B0604020202020204" pitchFamily="34" charset="0"/>
              </a:rPr>
              <a:t>, con el código de actividad, </a:t>
            </a:r>
            <a:r>
              <a:rPr lang="es-ES" sz="1600" b="1" dirty="0">
                <a:latin typeface="+mn-lt"/>
                <a:cs typeface="Arial" panose="020B0604020202020204" pitchFamily="34" charset="0"/>
              </a:rPr>
              <a:t>03</a:t>
            </a:r>
            <a:r>
              <a:rPr lang="es-ES" sz="1600" dirty="0">
                <a:latin typeface="+mn-lt"/>
                <a:cs typeface="Arial" panose="020B0604020202020204" pitchFamily="34" charset="0"/>
              </a:rPr>
              <a:t>, o inactividad, </a:t>
            </a:r>
            <a:r>
              <a:rPr lang="es-ES" sz="1600" b="1" dirty="0">
                <a:latin typeface="+mn-lt"/>
                <a:cs typeface="Arial" panose="020B0604020202020204" pitchFamily="34" charset="0"/>
              </a:rPr>
              <a:t>01</a:t>
            </a:r>
            <a:r>
              <a:rPr lang="es-ES" sz="1600" dirty="0">
                <a:latin typeface="+mn-lt"/>
                <a:cs typeface="Arial" panose="020B0604020202020204" pitchFamily="34" charset="0"/>
              </a:rPr>
              <a:t>, según quede el día en uno u otro intervalo. </a:t>
            </a:r>
          </a:p>
          <a:p>
            <a:pPr algn="just" eaLnBrk="1" fontAlgn="auto" hangingPunct="1">
              <a:lnSpc>
                <a:spcPts val="684"/>
              </a:lnSpc>
              <a:spcBef>
                <a:spcPts val="0"/>
              </a:spcBef>
              <a:spcAft>
                <a:spcPts val="0"/>
              </a:spcAft>
              <a:defRPr/>
            </a:pPr>
            <a:endParaRPr lang="es-ES" sz="1300" dirty="0">
              <a:solidFill>
                <a:srgbClr val="002E54"/>
              </a:solidFill>
              <a:latin typeface="+mn-lt"/>
              <a:cs typeface="Arial" panose="020B0604020202020204" pitchFamily="34" charset="0"/>
            </a:endParaRPr>
          </a:p>
          <a:p>
            <a:pPr algn="just" eaLnBrk="1" fontAlgn="auto" hangingPunct="1">
              <a:spcBef>
                <a:spcPts val="0"/>
              </a:spcBef>
              <a:spcAft>
                <a:spcPts val="0"/>
              </a:spcAft>
              <a:defRPr/>
            </a:pPr>
            <a:r>
              <a:rPr lang="es-ES" sz="1300" dirty="0">
                <a:latin typeface="+mn-lt"/>
                <a:cs typeface="Arial" panose="020B0604020202020204" pitchFamily="34" charset="0"/>
              </a:rPr>
              <a:t>Para todas aquellas situaciones que requieran un código distinto de 01-inactividad o 03-actividad, o cuando haya que marcar la baja en la protección a una fecha determinada, se utilizará el asistente de generación XML de certific@2, o bien un generador XML que aplique la codificación de actividad.</a:t>
            </a:r>
            <a:endParaRPr lang="es-ES" sz="1300" dirty="0">
              <a:latin typeface="Arial" panose="020B0604020202020204" pitchFamily="34" charset="0"/>
              <a:cs typeface="Arial" panose="020B0604020202020204" pitchFamily="34" charset="0"/>
            </a:endParaRPr>
          </a:p>
        </p:txBody>
      </p:sp>
      <p:sp>
        <p:nvSpPr>
          <p:cNvPr id="19461" name="2 Marcador de número de diapositiva">
            <a:extLst>
              <a:ext uri="{FF2B5EF4-FFF2-40B4-BE49-F238E27FC236}">
                <a16:creationId xmlns:a16="http://schemas.microsoft.com/office/drawing/2014/main" id="{282EA871-A919-472F-A6AC-DA365102F036}"/>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7A552918-9B75-44A3-864E-959B678D1D3B}" type="slidenum">
              <a:rPr lang="es-ES_tradnl" altLang="es-ES">
                <a:solidFill>
                  <a:srgbClr val="002E54"/>
                </a:solidFill>
                <a:latin typeface="Arial" panose="020B0604020202020204" pitchFamily="34" charset="0"/>
              </a:rPr>
              <a:pPr/>
              <a:t>9</a:t>
            </a:fld>
            <a:endParaRPr lang="es-ES_tradnl" altLang="es-ES">
              <a:solidFill>
                <a:srgbClr val="002E54"/>
              </a:solidFill>
              <a:latin typeface="Arial" panose="020B0604020202020204" pitchFamily="34" charset="0"/>
            </a:endParaRPr>
          </a:p>
        </p:txBody>
      </p:sp>
      <p:sp>
        <p:nvSpPr>
          <p:cNvPr id="2" name="1 Rectángulo">
            <a:extLst>
              <a:ext uri="{FF2B5EF4-FFF2-40B4-BE49-F238E27FC236}">
                <a16:creationId xmlns:a16="http://schemas.microsoft.com/office/drawing/2014/main" id="{F6841665-422D-46CA-ADE0-F8B9C81E3085}"/>
              </a:ext>
            </a:extLst>
          </p:cNvPr>
          <p:cNvSpPr/>
          <p:nvPr/>
        </p:nvSpPr>
        <p:spPr>
          <a:xfrm>
            <a:off x="0" y="188913"/>
            <a:ext cx="9004300" cy="430887"/>
          </a:xfrm>
          <a:prstGeom prst="rect">
            <a:avLst/>
          </a:prstGeom>
        </p:spPr>
        <p:txBody>
          <a:bodyPr>
            <a:spAutoFit/>
          </a:bodyPr>
          <a:lstStyle/>
          <a:p>
            <a:pPr algn="ctr" eaLnBrk="1" fontAlgn="auto" hangingPunct="1">
              <a:spcBef>
                <a:spcPts val="0"/>
              </a:spcBef>
              <a:spcAft>
                <a:spcPts val="0"/>
              </a:spcAft>
              <a:defRPr/>
            </a:pPr>
            <a:r>
              <a:rPr lang="es-ES" sz="1796" b="1" dirty="0">
                <a:solidFill>
                  <a:prstClr val="white"/>
                </a:solidFill>
                <a:latin typeface="+mn-lt"/>
              </a:rPr>
              <a:t> </a:t>
            </a:r>
            <a:r>
              <a:rPr lang="es-ES" sz="2200" b="1" dirty="0">
                <a:solidFill>
                  <a:prstClr val="white"/>
                </a:solidFill>
                <a:latin typeface="+mn-lt"/>
              </a:rPr>
              <a:t>Qué se comunica a través de los ficheros XML de periodos de actividad</a:t>
            </a:r>
          </a:p>
        </p:txBody>
      </p:sp>
      <p:sp>
        <p:nvSpPr>
          <p:cNvPr id="5" name="CuadroTexto 10">
            <a:extLst>
              <a:ext uri="{FF2B5EF4-FFF2-40B4-BE49-F238E27FC236}">
                <a16:creationId xmlns:a16="http://schemas.microsoft.com/office/drawing/2014/main" id="{1F54D16E-53D1-4E9E-A06B-63845F7CA2CE}"/>
              </a:ext>
            </a:extLst>
          </p:cNvPr>
          <p:cNvSpPr txBox="1">
            <a:spLocks noChangeArrowheads="1"/>
          </p:cNvSpPr>
          <p:nvPr/>
        </p:nvSpPr>
        <p:spPr bwMode="auto">
          <a:xfrm>
            <a:off x="592715" y="6252441"/>
            <a:ext cx="5327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01/04/2022 Fecha de modificación: 26/04/2022 </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a:extLst>
              <a:ext uri="{FF2B5EF4-FFF2-40B4-BE49-F238E27FC236}">
                <a16:creationId xmlns:a16="http://schemas.microsoft.com/office/drawing/2014/main" id="{A9EF83A6-8570-4BAD-BBEE-3D370B15D9CF}"/>
              </a:ext>
            </a:extLst>
          </p:cNvPr>
          <p:cNvSpPr txBox="1"/>
          <p:nvPr/>
        </p:nvSpPr>
        <p:spPr>
          <a:xfrm>
            <a:off x="179512" y="1019288"/>
            <a:ext cx="8784976" cy="995990"/>
          </a:xfrm>
          <a:prstGeom prst="rect">
            <a:avLst/>
          </a:prstGeom>
          <a:gradFill>
            <a:gsLst>
              <a:gs pos="93000">
                <a:schemeClr val="accent5">
                  <a:lumMod val="20000"/>
                  <a:lumOff val="80000"/>
                </a:schemeClr>
              </a:gs>
              <a:gs pos="0">
                <a:schemeClr val="accent5">
                  <a:lumMod val="20000"/>
                  <a:lumOff val="80000"/>
                </a:schemeClr>
              </a:gs>
              <a:gs pos="92000">
                <a:schemeClr val="accent1">
                  <a:lumMod val="45000"/>
                  <a:lumOff val="55000"/>
                </a:schemeClr>
              </a:gs>
              <a:gs pos="95000">
                <a:schemeClr val="accent1">
                  <a:lumMod val="20000"/>
                  <a:lumOff val="80000"/>
                </a:schemeClr>
              </a:gs>
              <a:gs pos="100000">
                <a:schemeClr val="accent1">
                  <a:lumMod val="30000"/>
                  <a:lumOff val="70000"/>
                </a:schemeClr>
              </a:gs>
            </a:gsLst>
            <a:lin ang="5400000" scaled="1"/>
          </a:gradFill>
        </p:spPr>
        <p:txBody>
          <a:bodyPr wrap="square" lIns="99897" tIns="49949" rIns="99897" bIns="49949">
            <a:spAutoFit/>
          </a:bodyPr>
          <a:lstStyle/>
          <a:p>
            <a:pPr algn="just" eaLnBrk="1" fontAlgn="auto" hangingPunct="1">
              <a:spcBef>
                <a:spcPts val="0"/>
              </a:spcBef>
              <a:spcAft>
                <a:spcPts val="0"/>
              </a:spcAft>
              <a:defRPr/>
            </a:pPr>
            <a:r>
              <a:rPr lang="es-ES" sz="1454" dirty="0">
                <a:solidFill>
                  <a:schemeClr val="bg2">
                    <a:lumMod val="10000"/>
                  </a:schemeClr>
                </a:solidFill>
                <a:latin typeface="+mn-lt"/>
              </a:rPr>
              <a:t>Se remitirá </a:t>
            </a:r>
            <a:r>
              <a:rPr lang="es-ES" sz="1454" u="sng" dirty="0">
                <a:solidFill>
                  <a:schemeClr val="bg2">
                    <a:lumMod val="10000"/>
                  </a:schemeClr>
                </a:solidFill>
                <a:latin typeface="+mn-lt"/>
              </a:rPr>
              <a:t>siempre</a:t>
            </a:r>
            <a:r>
              <a:rPr lang="es-ES" sz="1454" dirty="0">
                <a:solidFill>
                  <a:schemeClr val="bg2">
                    <a:lumMod val="10000"/>
                  </a:schemeClr>
                </a:solidFill>
                <a:latin typeface="+mn-lt"/>
              </a:rPr>
              <a:t> fichero XML de actividad, </a:t>
            </a:r>
            <a:r>
              <a:rPr lang="es-ES" sz="1454" b="1" dirty="0">
                <a:solidFill>
                  <a:schemeClr val="bg2">
                    <a:lumMod val="10000"/>
                  </a:schemeClr>
                </a:solidFill>
                <a:latin typeface="+mn-lt"/>
              </a:rPr>
              <a:t>a mes vencido</a:t>
            </a:r>
            <a:r>
              <a:rPr lang="es-ES" sz="1454" dirty="0">
                <a:solidFill>
                  <a:schemeClr val="bg2">
                    <a:lumMod val="10000"/>
                  </a:schemeClr>
                </a:solidFill>
                <a:latin typeface="+mn-lt"/>
              </a:rPr>
              <a:t>, indicando la información sobre los periodos de actividad e inactividad </a:t>
            </a:r>
            <a:r>
              <a:rPr lang="es-ES" sz="1454" dirty="0">
                <a:solidFill>
                  <a:schemeClr val="bg2">
                    <a:lumMod val="10000"/>
                  </a:schemeClr>
                </a:solidFill>
              </a:rPr>
              <a:t>del mes natural anterior</a:t>
            </a:r>
            <a:r>
              <a:rPr lang="es-ES" sz="1454" dirty="0">
                <a:solidFill>
                  <a:schemeClr val="bg2">
                    <a:lumMod val="10000"/>
                  </a:schemeClr>
                </a:solidFill>
                <a:latin typeface="+mn-lt"/>
              </a:rPr>
              <a:t> </a:t>
            </a:r>
            <a:r>
              <a:rPr lang="es-ES" sz="1454" u="sng" dirty="0">
                <a:solidFill>
                  <a:schemeClr val="bg2">
                    <a:lumMod val="10000"/>
                  </a:schemeClr>
                </a:solidFill>
                <a:latin typeface="+mn-lt"/>
              </a:rPr>
              <a:t>de todas las personas trabajadoras </a:t>
            </a:r>
            <a:r>
              <a:rPr lang="es-ES" sz="1454" dirty="0">
                <a:solidFill>
                  <a:schemeClr val="bg2">
                    <a:lumMod val="10000"/>
                  </a:schemeClr>
                </a:solidFill>
                <a:latin typeface="+mn-lt"/>
              </a:rPr>
              <a:t>que deban percibir algún día de protección social en el mes, así  como para  informar las bajas o cualquier otra situación que afecte protección social (RED). Esto incluye a los trabajadores en suspensión total (100% inactividad).</a:t>
            </a:r>
            <a:endParaRPr lang="es-ES_tradnl" sz="1454" dirty="0">
              <a:solidFill>
                <a:schemeClr val="bg2">
                  <a:lumMod val="10000"/>
                </a:schemeClr>
              </a:solidFill>
              <a:latin typeface="+mn-lt"/>
            </a:endParaRPr>
          </a:p>
        </p:txBody>
      </p:sp>
      <p:sp>
        <p:nvSpPr>
          <p:cNvPr id="13" name="12 CuadroTexto">
            <a:extLst>
              <a:ext uri="{FF2B5EF4-FFF2-40B4-BE49-F238E27FC236}">
                <a16:creationId xmlns:a16="http://schemas.microsoft.com/office/drawing/2014/main" id="{C9DC003F-F0ED-4681-B58F-D6BACAF80981}"/>
              </a:ext>
            </a:extLst>
          </p:cNvPr>
          <p:cNvSpPr txBox="1"/>
          <p:nvPr/>
        </p:nvSpPr>
        <p:spPr>
          <a:xfrm>
            <a:off x="2123728" y="2140028"/>
            <a:ext cx="6757777" cy="3138500"/>
          </a:xfrm>
          <a:prstGeom prst="rect">
            <a:avLst/>
          </a:prstGeom>
          <a:gradFill flip="none" rotWithShape="1">
            <a:gsLst>
              <a:gs pos="84000">
                <a:srgbClr val="DDE9F3"/>
              </a:gs>
              <a:gs pos="0">
                <a:schemeClr val="accent5">
                  <a:lumMod val="20000"/>
                  <a:lumOff val="80000"/>
                </a:schemeClr>
              </a:gs>
              <a:gs pos="92000">
                <a:schemeClr val="accent1">
                  <a:lumMod val="45000"/>
                  <a:lumOff val="55000"/>
                </a:schemeClr>
              </a:gs>
              <a:gs pos="95000">
                <a:schemeClr val="accent1">
                  <a:lumMod val="20000"/>
                  <a:lumOff val="80000"/>
                </a:schemeClr>
              </a:gs>
              <a:gs pos="48000">
                <a:srgbClr val="E7ECF1"/>
              </a:gs>
            </a:gsLst>
            <a:lin ang="16200000" scaled="1"/>
            <a:tileRect/>
          </a:gradFill>
          <a:ln w="6350">
            <a:solidFill>
              <a:schemeClr val="tx1"/>
            </a:solidFill>
          </a:ln>
        </p:spPr>
        <p:txBody>
          <a:bodyPr wrap="square" lIns="99897" tIns="49949" rIns="99897" bIns="49949">
            <a:spAutoFit/>
          </a:bodyPr>
          <a:lstStyle/>
          <a:p>
            <a:pPr algn="just" eaLnBrk="1" fontAlgn="auto" hangingPunct="1">
              <a:spcBef>
                <a:spcPts val="0"/>
              </a:spcBef>
              <a:spcAft>
                <a:spcPts val="0"/>
              </a:spcAft>
              <a:defRPr/>
            </a:pPr>
            <a:r>
              <a:rPr lang="es-ES" sz="1539" dirty="0">
                <a:latin typeface="+mn-lt"/>
              </a:rPr>
              <a:t> </a:t>
            </a:r>
            <a:r>
              <a:rPr lang="es-ES" sz="1454" dirty="0">
                <a:solidFill>
                  <a:schemeClr val="bg2">
                    <a:lumMod val="10000"/>
                  </a:schemeClr>
                </a:solidFill>
                <a:latin typeface="+mn-lt"/>
              </a:rPr>
              <a:t>SE</a:t>
            </a:r>
            <a:r>
              <a:rPr lang="es-ES" sz="1368" dirty="0">
                <a:latin typeface="+mn-lt"/>
              </a:rPr>
              <a:t> RECOMIENDA UTILIZAR EL ASISTENTE DE LA APLICACIÓN </a:t>
            </a:r>
            <a:r>
              <a:rPr lang="es-ES" sz="1368" dirty="0" err="1">
                <a:latin typeface="+mn-lt"/>
              </a:rPr>
              <a:t>certific</a:t>
            </a:r>
            <a:r>
              <a:rPr lang="es-ES" sz="1368" dirty="0">
                <a:latin typeface="+mn-lt"/>
              </a:rPr>
              <a:t>@:</a:t>
            </a:r>
          </a:p>
          <a:p>
            <a:pPr marL="249740" indent="-249740" algn="just" eaLnBrk="1" fontAlgn="auto" hangingPunct="1">
              <a:spcBef>
                <a:spcPts val="0"/>
              </a:spcBef>
              <a:spcAft>
                <a:spcPts val="0"/>
              </a:spcAft>
              <a:buFont typeface="+mj-lt"/>
              <a:buAutoNum type="arabicPeriod"/>
              <a:defRPr/>
            </a:pPr>
            <a:r>
              <a:rPr lang="es-ES" sz="1368" b="1" dirty="0">
                <a:latin typeface="+mn-lt"/>
              </a:rPr>
              <a:t>Cálculo DAE </a:t>
            </a:r>
            <a:r>
              <a:rPr lang="es-ES" sz="1368" dirty="0">
                <a:latin typeface="+mn-lt"/>
              </a:rPr>
              <a:t>(número de horas totales trabajadas en el mes/número d</a:t>
            </a:r>
            <a:r>
              <a:rPr lang="es-ES" sz="1400" dirty="0">
                <a:latin typeface="+mn-lt"/>
              </a:rPr>
              <a:t>e horas de jornada diaria del trabajador previa al  Mecanismo RED). </a:t>
            </a:r>
          </a:p>
          <a:p>
            <a:pPr marL="230770" algn="just" eaLnBrk="1" fontAlgn="auto" hangingPunct="1">
              <a:spcBef>
                <a:spcPts val="0"/>
              </a:spcBef>
              <a:spcAft>
                <a:spcPts val="0"/>
              </a:spcAft>
              <a:defRPr/>
            </a:pPr>
            <a:r>
              <a:rPr lang="es-ES" sz="1400" b="1" dirty="0">
                <a:latin typeface="+mn-lt"/>
              </a:rPr>
              <a:t>DAE x 1,25 </a:t>
            </a:r>
            <a:r>
              <a:rPr lang="es-ES" sz="1400" dirty="0">
                <a:latin typeface="+mn-lt"/>
              </a:rPr>
              <a:t>(descansos): se marcarán con código 03 (días de actividad) en un solo intervalo seguidos, preferentemente al final de mes. El resto de días se marcarán con 01 (inactividad). Se indica </a:t>
            </a:r>
            <a:r>
              <a:rPr lang="es-ES" sz="1400" b="1" dirty="0">
                <a:latin typeface="+mn-lt"/>
              </a:rPr>
              <a:t>coeficiente 1 en lugar de 1,25 </a:t>
            </a:r>
            <a:r>
              <a:rPr lang="es-ES" sz="1400" dirty="0">
                <a:latin typeface="+mn-lt"/>
              </a:rPr>
              <a:t>en el asistente en Excel de certific@2, dado que ya están calculados los días de descanso.</a:t>
            </a:r>
          </a:p>
          <a:p>
            <a:pPr marL="249740" indent="-249740" algn="just" eaLnBrk="1" fontAlgn="auto" hangingPunct="1">
              <a:spcBef>
                <a:spcPts val="0"/>
              </a:spcBef>
              <a:spcAft>
                <a:spcPts val="0"/>
              </a:spcAft>
              <a:buFont typeface="+mj-lt"/>
              <a:buAutoNum type="arabicPeriod" startAt="2"/>
              <a:defRPr/>
            </a:pPr>
            <a:r>
              <a:rPr lang="es-ES" sz="1400" b="1" dirty="0">
                <a:latin typeface="+mn-lt"/>
              </a:rPr>
              <a:t>Porcentaje de reducción constante o fijo</a:t>
            </a:r>
            <a:r>
              <a:rPr lang="es-ES" sz="1400" dirty="0">
                <a:latin typeface="+mn-lt"/>
              </a:rPr>
              <a:t>: se calculan los días en proporción al porcentaje de actividad en el mes. Se marcan con el código 03 en un solo intervalo al final de mes y el resto de días con el código 01. Se marca </a:t>
            </a:r>
            <a:r>
              <a:rPr lang="es-ES" sz="1400" b="1" dirty="0">
                <a:latin typeface="+mn-lt"/>
              </a:rPr>
              <a:t>el coeficiente 1 </a:t>
            </a:r>
            <a:r>
              <a:rPr lang="es-ES" sz="1400" dirty="0">
                <a:latin typeface="+mn-lt"/>
              </a:rPr>
              <a:t>(ya están los descansos incluidos en el cálculo).</a:t>
            </a:r>
          </a:p>
          <a:p>
            <a:pPr marL="249740" indent="-249740" algn="just" eaLnBrk="1" fontAlgn="auto" hangingPunct="1">
              <a:spcBef>
                <a:spcPts val="0"/>
              </a:spcBef>
              <a:spcAft>
                <a:spcPts val="0"/>
              </a:spcAft>
              <a:buFont typeface="+mj-lt"/>
              <a:buAutoNum type="arabicPeriod" startAt="2"/>
              <a:defRPr/>
            </a:pPr>
            <a:r>
              <a:rPr lang="es-ES" sz="1400" b="1" dirty="0">
                <a:latin typeface="+mn-lt"/>
              </a:rPr>
              <a:t>Días reales de actividad</a:t>
            </a:r>
            <a:r>
              <a:rPr lang="es-ES" sz="1400" dirty="0">
                <a:latin typeface="+mn-lt"/>
              </a:rPr>
              <a:t>: se marcan los días de descanso con 05, los trabajados con 03 y los de inactividad con 01. Se marca coeficiente 1,25 para el pago de los días de descanso correspondientes.</a:t>
            </a:r>
          </a:p>
        </p:txBody>
      </p:sp>
      <p:sp>
        <p:nvSpPr>
          <p:cNvPr id="10" name="9 CuadroTexto">
            <a:extLst>
              <a:ext uri="{FF2B5EF4-FFF2-40B4-BE49-F238E27FC236}">
                <a16:creationId xmlns:a16="http://schemas.microsoft.com/office/drawing/2014/main" id="{B40769EC-D0F4-4F2D-AD6D-0AA7529D6C80}"/>
              </a:ext>
            </a:extLst>
          </p:cNvPr>
          <p:cNvSpPr txBox="1"/>
          <p:nvPr/>
        </p:nvSpPr>
        <p:spPr>
          <a:xfrm>
            <a:off x="284163" y="2140028"/>
            <a:ext cx="1695550" cy="3672000"/>
          </a:xfrm>
          <a:prstGeom prst="rect">
            <a:avLst/>
          </a:prstGeom>
          <a:solidFill>
            <a:schemeClr val="bg1"/>
          </a:solidFill>
          <a:ln w="28575">
            <a:solidFill>
              <a:schemeClr val="tx2">
                <a:lumMod val="75000"/>
              </a:schemeClr>
            </a:solidFill>
          </a:ln>
        </p:spPr>
        <p:txBody>
          <a:bodyPr wrap="square" lIns="99897" tIns="215487" rIns="99897" bIns="92352">
            <a:spAutoFit/>
          </a:bodyPr>
          <a:lstStyle/>
          <a:p>
            <a:pPr algn="ctr" eaLnBrk="1" fontAlgn="auto" hangingPunct="1">
              <a:spcBef>
                <a:spcPts val="600"/>
              </a:spcBef>
              <a:spcAft>
                <a:spcPts val="0"/>
              </a:spcAft>
              <a:defRPr/>
            </a:pPr>
            <a:r>
              <a:rPr lang="es-ES" sz="1454" b="1" dirty="0">
                <a:latin typeface="Arial Narrow" panose="020B0606020202030204" pitchFamily="34" charset="0"/>
              </a:rPr>
              <a:t>ES</a:t>
            </a:r>
            <a:r>
              <a:rPr lang="es-ES" sz="1454" dirty="0">
                <a:latin typeface="Arial Narrow" panose="020B0606020202030204" pitchFamily="34" charset="0"/>
              </a:rPr>
              <a:t> </a:t>
            </a:r>
            <a:r>
              <a:rPr lang="es-ES" sz="1454" b="1" dirty="0">
                <a:latin typeface="Arial Narrow" panose="020B0606020202030204" pitchFamily="34" charset="0"/>
              </a:rPr>
              <a:t>OBLIGATORIO</a:t>
            </a:r>
            <a:r>
              <a:rPr lang="es-ES" sz="1454" dirty="0">
                <a:latin typeface="Arial Narrow" panose="020B0606020202030204" pitchFamily="34" charset="0"/>
              </a:rPr>
              <a:t> </a:t>
            </a:r>
            <a:r>
              <a:rPr lang="es-ES" sz="1900" dirty="0">
                <a:latin typeface="Arial Narrow" panose="020B0606020202030204" pitchFamily="34" charset="0"/>
              </a:rPr>
              <a:t>enviar al SEPE </a:t>
            </a:r>
          </a:p>
          <a:p>
            <a:pPr algn="ctr" eaLnBrk="1" fontAlgn="auto" hangingPunct="1">
              <a:spcBef>
                <a:spcPts val="0"/>
              </a:spcBef>
              <a:spcAft>
                <a:spcPts val="0"/>
              </a:spcAft>
              <a:defRPr/>
            </a:pPr>
            <a:r>
              <a:rPr lang="es-ES" sz="1900" dirty="0">
                <a:latin typeface="Arial Narrow" panose="020B0606020202030204" pitchFamily="34" charset="0"/>
              </a:rPr>
              <a:t>el fichero XML </a:t>
            </a:r>
          </a:p>
          <a:p>
            <a:pPr algn="ctr" eaLnBrk="1" fontAlgn="auto" hangingPunct="1">
              <a:spcBef>
                <a:spcPts val="0"/>
              </a:spcBef>
              <a:spcAft>
                <a:spcPts val="0"/>
              </a:spcAft>
              <a:defRPr/>
            </a:pPr>
            <a:r>
              <a:rPr lang="es-ES" sz="1900" dirty="0">
                <a:latin typeface="Arial Narrow" panose="020B0606020202030204" pitchFamily="34" charset="0"/>
              </a:rPr>
              <a:t>informando de </a:t>
            </a:r>
          </a:p>
          <a:p>
            <a:pPr algn="ctr" eaLnBrk="1" fontAlgn="auto" hangingPunct="1">
              <a:spcBef>
                <a:spcPts val="0"/>
              </a:spcBef>
              <a:spcAft>
                <a:spcPts val="0"/>
              </a:spcAft>
              <a:defRPr/>
            </a:pPr>
            <a:r>
              <a:rPr lang="es-ES" sz="1900" dirty="0">
                <a:latin typeface="Arial Narrow" panose="020B0606020202030204" pitchFamily="34" charset="0"/>
              </a:rPr>
              <a:t>la actividad e inactividad de </a:t>
            </a:r>
            <a:r>
              <a:rPr lang="es-ES" sz="1500" b="1" dirty="0">
                <a:latin typeface="Arial Narrow" panose="020B0606020202030204" pitchFamily="34" charset="0"/>
              </a:rPr>
              <a:t>TODOS LOS TRABAJADORES </a:t>
            </a:r>
          </a:p>
          <a:p>
            <a:pPr algn="ctr" eaLnBrk="1" fontAlgn="auto" hangingPunct="1">
              <a:spcBef>
                <a:spcPts val="0"/>
              </a:spcBef>
              <a:spcAft>
                <a:spcPts val="0"/>
              </a:spcAft>
              <a:defRPr/>
            </a:pPr>
            <a:r>
              <a:rPr lang="es-ES" sz="1700" dirty="0">
                <a:latin typeface="Arial Narrow" panose="020B0606020202030204" pitchFamily="34" charset="0"/>
              </a:rPr>
              <a:t>en Mecanismo  RED,</a:t>
            </a:r>
          </a:p>
          <a:p>
            <a:pPr algn="ctr" eaLnBrk="1" fontAlgn="auto" hangingPunct="1">
              <a:spcBef>
                <a:spcPts val="0"/>
              </a:spcBef>
              <a:spcAft>
                <a:spcPts val="0"/>
              </a:spcAft>
              <a:defRPr/>
            </a:pPr>
            <a:r>
              <a:rPr lang="es-ES" sz="1400" b="1" dirty="0">
                <a:latin typeface="Arial" panose="020B0604020202020204" pitchFamily="34" charset="0"/>
                <a:cs typeface="Arial" panose="020B0604020202020204" pitchFamily="34" charset="0"/>
              </a:rPr>
              <a:t>hayan tenido actividad o no.</a:t>
            </a:r>
          </a:p>
          <a:p>
            <a:pPr algn="ctr" eaLnBrk="1" fontAlgn="auto" hangingPunct="1">
              <a:spcBef>
                <a:spcPts val="0"/>
              </a:spcBef>
              <a:spcAft>
                <a:spcPts val="0"/>
              </a:spcAft>
              <a:defRPr/>
            </a:pPr>
            <a:endParaRPr lang="es-ES" sz="1700" b="1" dirty="0">
              <a:latin typeface="Arial" panose="020B0604020202020204" pitchFamily="34" charset="0"/>
              <a:cs typeface="Arial" panose="020B0604020202020204" pitchFamily="34" charset="0"/>
            </a:endParaRPr>
          </a:p>
        </p:txBody>
      </p:sp>
      <p:sp>
        <p:nvSpPr>
          <p:cNvPr id="21509" name="2 Marcador de número de diapositiva">
            <a:extLst>
              <a:ext uri="{FF2B5EF4-FFF2-40B4-BE49-F238E27FC236}">
                <a16:creationId xmlns:a16="http://schemas.microsoft.com/office/drawing/2014/main" id="{8582E341-3C61-4514-9C99-026D8DE930A2}"/>
              </a:ext>
            </a:extLst>
          </p:cNvPr>
          <p:cNvSpPr>
            <a:spLocks noGrp="1" noChangeArrowheads="1"/>
          </p:cNvSpPr>
          <p:nvPr>
            <p:ph type="sldNum" sz="quarter" idx="10"/>
          </p:nvPr>
        </p:nvSpPr>
        <p:spPr bwMode="auto">
          <a:xfrm>
            <a:off x="75542" y="6386091"/>
            <a:ext cx="549275" cy="344487"/>
          </a:xfrm>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5CBAB29-5203-40E5-A136-AE84E24D4AF2}" type="slidenum">
              <a:rPr lang="es-ES_tradnl" altLang="es-ES">
                <a:solidFill>
                  <a:srgbClr val="002E54"/>
                </a:solidFill>
                <a:latin typeface="Arial" panose="020B0604020202020204" pitchFamily="34" charset="0"/>
              </a:rPr>
              <a:pPr/>
              <a:t>10</a:t>
            </a:fld>
            <a:endParaRPr lang="es-ES_tradnl" altLang="es-ES" dirty="0">
              <a:solidFill>
                <a:srgbClr val="002E54"/>
              </a:solidFill>
              <a:latin typeface="Arial" panose="020B0604020202020204" pitchFamily="34" charset="0"/>
            </a:endParaRPr>
          </a:p>
        </p:txBody>
      </p:sp>
      <p:sp>
        <p:nvSpPr>
          <p:cNvPr id="21" name="4 CuadroTexto">
            <a:extLst>
              <a:ext uri="{FF2B5EF4-FFF2-40B4-BE49-F238E27FC236}">
                <a16:creationId xmlns:a16="http://schemas.microsoft.com/office/drawing/2014/main" id="{1DA34454-6783-43CD-80B0-823E81A273BF}"/>
              </a:ext>
            </a:extLst>
          </p:cNvPr>
          <p:cNvSpPr txBox="1"/>
          <p:nvPr/>
        </p:nvSpPr>
        <p:spPr>
          <a:xfrm>
            <a:off x="2123728" y="5336895"/>
            <a:ext cx="6736110" cy="500983"/>
          </a:xfrm>
          <a:prstGeom prst="rect">
            <a:avLst/>
          </a:prstGeom>
          <a:gradFill flip="none" rotWithShape="1">
            <a:gsLst>
              <a:gs pos="37000">
                <a:schemeClr val="accent5">
                  <a:lumMod val="20000"/>
                  <a:lumOff val="80000"/>
                </a:schemeClr>
              </a:gs>
              <a:gs pos="0">
                <a:schemeClr val="accent5">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w="6350">
            <a:solidFill>
              <a:schemeClr val="tx1"/>
            </a:solidFill>
          </a:ln>
        </p:spPr>
        <p:txBody>
          <a:bodyPr wrap="square" lIns="99897" tIns="49949" rIns="99897" bIns="49949">
            <a:spAutoFit/>
          </a:bodyPr>
          <a:lstStyle>
            <a:defPPr>
              <a:defRPr lang="es-ES_tradnl"/>
            </a:defPPr>
            <a:lvl1pPr algn="just">
              <a:defRPr sz="1400" b="1"/>
            </a:lvl1pPr>
          </a:lstStyle>
          <a:p>
            <a:pPr eaLnBrk="1" fontAlgn="auto" hangingPunct="1">
              <a:spcBef>
                <a:spcPts val="0"/>
              </a:spcBef>
              <a:spcAft>
                <a:spcPts val="0"/>
              </a:spcAft>
              <a:defRPr/>
            </a:pPr>
            <a:r>
              <a:rPr lang="es-ES" sz="1300" dirty="0">
                <a:latin typeface="+mn-lt"/>
              </a:rPr>
              <a:t>Si el trabajador está en inactividad todo el mes se indicarán todos los días con código 01 y no se indicarán días de descanso con la clave 05. </a:t>
            </a:r>
          </a:p>
        </p:txBody>
      </p:sp>
      <p:sp>
        <p:nvSpPr>
          <p:cNvPr id="12" name="12 CuadroTexto">
            <a:extLst>
              <a:ext uri="{FF2B5EF4-FFF2-40B4-BE49-F238E27FC236}">
                <a16:creationId xmlns:a16="http://schemas.microsoft.com/office/drawing/2014/main" id="{8DC45039-3313-4406-8DE2-C8DA95AF925D}"/>
              </a:ext>
            </a:extLst>
          </p:cNvPr>
          <p:cNvSpPr txBox="1"/>
          <p:nvPr/>
        </p:nvSpPr>
        <p:spPr>
          <a:xfrm>
            <a:off x="479424" y="211139"/>
            <a:ext cx="8185151" cy="454817"/>
          </a:xfrm>
          <a:prstGeom prst="rect">
            <a:avLst/>
          </a:prstGeom>
          <a:noFill/>
        </p:spPr>
        <p:txBody>
          <a:bodyPr lIns="99897" tIns="49949" rIns="99897" bIns="49949">
            <a:spAutoFit/>
          </a:bodyPr>
          <a:lstStyle/>
          <a:p>
            <a:pPr algn="ctr" eaLnBrk="1" fontAlgn="auto" hangingPunct="1">
              <a:spcBef>
                <a:spcPts val="0"/>
              </a:spcBef>
              <a:spcAft>
                <a:spcPts val="0"/>
              </a:spcAft>
              <a:defRPr/>
            </a:pPr>
            <a:r>
              <a:rPr lang="es-ES_tradnl" sz="2300" b="1" dirty="0">
                <a:solidFill>
                  <a:prstClr val="white"/>
                </a:solidFill>
                <a:latin typeface="+mn-lt"/>
              </a:rPr>
              <a:t>Cómo se cumplimenta un fichero XML de periodos de actividad</a:t>
            </a:r>
            <a:endParaRPr lang="es-ES" sz="2300" b="1" dirty="0">
              <a:solidFill>
                <a:prstClr val="white"/>
              </a:solidFill>
              <a:latin typeface="+mn-lt"/>
            </a:endParaRPr>
          </a:p>
        </p:txBody>
      </p:sp>
      <p:sp>
        <p:nvSpPr>
          <p:cNvPr id="8" name="CuadroTexto 10">
            <a:extLst>
              <a:ext uri="{FF2B5EF4-FFF2-40B4-BE49-F238E27FC236}">
                <a16:creationId xmlns:a16="http://schemas.microsoft.com/office/drawing/2014/main" id="{5EB10BCC-9A90-458C-A548-CF39FAFDA24C}"/>
              </a:ext>
            </a:extLst>
          </p:cNvPr>
          <p:cNvSpPr txBox="1">
            <a:spLocks noChangeArrowheads="1"/>
          </p:cNvSpPr>
          <p:nvPr/>
        </p:nvSpPr>
        <p:spPr bwMode="auto">
          <a:xfrm>
            <a:off x="539552" y="6290112"/>
            <a:ext cx="5327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01/04/2022  Fecha de modificación: 03/05/2022</a:t>
            </a:r>
          </a:p>
        </p:txBody>
      </p:sp>
      <p:sp>
        <p:nvSpPr>
          <p:cNvPr id="2" name="CuadroTexto 1">
            <a:extLst>
              <a:ext uri="{FF2B5EF4-FFF2-40B4-BE49-F238E27FC236}">
                <a16:creationId xmlns:a16="http://schemas.microsoft.com/office/drawing/2014/main" id="{1BA5D7B1-27B4-4FBA-9E2D-C0608A336A48}"/>
              </a:ext>
            </a:extLst>
          </p:cNvPr>
          <p:cNvSpPr txBox="1"/>
          <p:nvPr/>
        </p:nvSpPr>
        <p:spPr>
          <a:xfrm>
            <a:off x="284161" y="5865491"/>
            <a:ext cx="8575676" cy="400110"/>
          </a:xfrm>
          <a:prstGeom prst="rect">
            <a:avLst/>
          </a:prstGeom>
          <a:noFill/>
        </p:spPr>
        <p:txBody>
          <a:bodyPr wrap="square" rtlCol="0">
            <a:spAutoFit/>
          </a:bodyPr>
          <a:lstStyle/>
          <a:p>
            <a:r>
              <a:rPr lang="es-ES" sz="1000" dirty="0"/>
              <a:t>Como norma general, se recomienda calcular los días de actividad tal y como se indica en el punto 1 e indicar con 01 y 03 los días del mes, según corresponda a inactividad o a actividad. Esto evita incidencias en el pago en situaciones como inicio de mes en fin de semana o festivo.</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anim calcmode="lin" valueType="num">
                                      <p:cBhvr>
                                        <p:cTn id="8" dur="1500" fill="hold"/>
                                        <p:tgtEl>
                                          <p:spTgt spid="7"/>
                                        </p:tgtEl>
                                        <p:attrNameLst>
                                          <p:attrName>ppt_x</p:attrName>
                                        </p:attrNameLst>
                                      </p:cBhvr>
                                      <p:tavLst>
                                        <p:tav tm="0">
                                          <p:val>
                                            <p:strVal val="#ppt_x"/>
                                          </p:val>
                                        </p:tav>
                                        <p:tav tm="100000">
                                          <p:val>
                                            <p:strVal val="#ppt_x"/>
                                          </p:val>
                                        </p:tav>
                                      </p:tavLst>
                                    </p:anim>
                                    <p:anim calcmode="lin" valueType="num">
                                      <p:cBhvr>
                                        <p:cTn id="9" dur="1500" fill="hold"/>
                                        <p:tgtEl>
                                          <p:spTgt spid="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500"/>
                            </p:stCondLst>
                            <p:childTnLst>
                              <p:par>
                                <p:cTn id="11" presetID="22" presetClass="entr" presetSubtype="1" fill="hold" grpId="0" nodeType="afterEffect">
                                  <p:stCondLst>
                                    <p:cond delay="200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2000"/>
                                        <p:tgtEl>
                                          <p:spTgt spid="10"/>
                                        </p:tgtEl>
                                      </p:cBhvr>
                                    </p:animEffect>
                                  </p:childTnLst>
                                </p:cTn>
                              </p:par>
                            </p:childTnLst>
                          </p:cTn>
                        </p:par>
                        <p:par>
                          <p:cTn id="14" fill="hold" nodeType="afterGroup">
                            <p:stCondLst>
                              <p:cond delay="5500"/>
                            </p:stCondLst>
                            <p:childTnLst>
                              <p:par>
                                <p:cTn id="15" presetID="22" presetClass="entr" presetSubtype="1" fill="hold" nodeType="afterEffect">
                                  <p:stCondLst>
                                    <p:cond delay="200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2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a:extLst>
              <a:ext uri="{FF2B5EF4-FFF2-40B4-BE49-F238E27FC236}">
                <a16:creationId xmlns:a16="http://schemas.microsoft.com/office/drawing/2014/main" id="{4BA060A8-4594-4341-B71A-1D74389A920E}"/>
              </a:ext>
            </a:extLst>
          </p:cNvPr>
          <p:cNvSpPr txBox="1"/>
          <p:nvPr/>
        </p:nvSpPr>
        <p:spPr>
          <a:xfrm>
            <a:off x="336550" y="1487718"/>
            <a:ext cx="8348504" cy="1024203"/>
          </a:xfrm>
          <a:prstGeom prst="rect">
            <a:avLst/>
          </a:prstGeom>
          <a:noFill/>
        </p:spPr>
        <p:txBody>
          <a:bodyPr wrap="square" lIns="99897" tIns="49949" rIns="99897" bIns="49949">
            <a:spAutoFit/>
          </a:bodyPr>
          <a:lstStyle/>
          <a:p>
            <a:pPr algn="just" eaLnBrk="1" fontAlgn="auto" hangingPunct="1">
              <a:spcBef>
                <a:spcPts val="0"/>
              </a:spcBef>
              <a:spcAft>
                <a:spcPts val="0"/>
              </a:spcAft>
              <a:defRPr/>
            </a:pPr>
            <a:r>
              <a:rPr lang="es-ES" sz="1500" b="1" dirty="0">
                <a:solidFill>
                  <a:schemeClr val="tx2"/>
                </a:solidFill>
                <a:latin typeface="+mn-lt"/>
              </a:rPr>
              <a:t>La baja de los trabajadores en la protección social</a:t>
            </a:r>
            <a:r>
              <a:rPr lang="es-ES" sz="1500" dirty="0">
                <a:solidFill>
                  <a:schemeClr val="tx2"/>
                </a:solidFill>
                <a:latin typeface="+mn-lt"/>
              </a:rPr>
              <a:t>, definitiva o temporal -porque vuelvan a su actividad habitual, definitiva o temporalmente- se comunicará al SEPE a través de la aplicación </a:t>
            </a:r>
            <a:r>
              <a:rPr lang="es-ES" sz="1500" b="1" dirty="0">
                <a:solidFill>
                  <a:schemeClr val="tx2"/>
                </a:solidFill>
                <a:latin typeface="+mn-lt"/>
              </a:rPr>
              <a:t>certific@2: comunicación de periodos de actividad </a:t>
            </a:r>
            <a:r>
              <a:rPr lang="es-ES" sz="1500" dirty="0">
                <a:solidFill>
                  <a:schemeClr val="tx2"/>
                </a:solidFill>
                <a:latin typeface="+mn-lt"/>
              </a:rPr>
              <a:t>(ficheros XML), que se remitirá</a:t>
            </a:r>
            <a:r>
              <a:rPr lang="es-ES" altLang="es-ES" sz="1500" dirty="0">
                <a:solidFill>
                  <a:schemeClr val="tx2"/>
                </a:solidFill>
                <a:latin typeface="+mn-lt"/>
              </a:rPr>
              <a:t> a través de la transacción específica creada para el Mecanismo RED en certific@2.</a:t>
            </a:r>
            <a:endParaRPr lang="es-ES" sz="1500" dirty="0">
              <a:solidFill>
                <a:schemeClr val="tx2"/>
              </a:solidFill>
              <a:latin typeface="+mn-lt"/>
            </a:endParaRPr>
          </a:p>
        </p:txBody>
      </p:sp>
      <p:sp>
        <p:nvSpPr>
          <p:cNvPr id="9" name="8 CuadroTexto">
            <a:extLst>
              <a:ext uri="{FF2B5EF4-FFF2-40B4-BE49-F238E27FC236}">
                <a16:creationId xmlns:a16="http://schemas.microsoft.com/office/drawing/2014/main" id="{DE6DFB5F-4619-4DE2-A1EE-8FE87746C1A8}"/>
              </a:ext>
            </a:extLst>
          </p:cNvPr>
          <p:cNvSpPr txBox="1"/>
          <p:nvPr/>
        </p:nvSpPr>
        <p:spPr>
          <a:xfrm>
            <a:off x="395536" y="2568201"/>
            <a:ext cx="8352927" cy="2988000"/>
          </a:xfrm>
          <a:prstGeom prst="rect">
            <a:avLst/>
          </a:prstGeom>
          <a:noFill/>
          <a:ln w="34925" cap="rnd" cmpd="sng">
            <a:solidFill>
              <a:schemeClr val="accent5">
                <a:lumMod val="75000"/>
              </a:schemeClr>
            </a:solidFill>
            <a:prstDash val="solid"/>
            <a:bevel/>
          </a:ln>
          <a:effectLst/>
        </p:spPr>
        <p:txBody>
          <a:bodyPr wrap="square" lIns="157317" tIns="108000" rIns="157317" bIns="78659">
            <a:spAutoFit/>
          </a:bodyPr>
          <a:lstStyle>
            <a:defPPr>
              <a:defRPr lang="es-ES_tradnl"/>
            </a:defPPr>
            <a:lvl1pPr algn="just">
              <a:defRPr sz="2000"/>
            </a:lvl1pPr>
          </a:lstStyle>
          <a:p>
            <a:pPr eaLnBrk="1" fontAlgn="auto" hangingPunct="1">
              <a:spcBef>
                <a:spcPts val="0"/>
              </a:spcBef>
              <a:spcAft>
                <a:spcPts val="0"/>
              </a:spcAft>
              <a:defRPr/>
            </a:pPr>
            <a:r>
              <a:rPr lang="es-ES" sz="1500" dirty="0">
                <a:solidFill>
                  <a:schemeClr val="tx2"/>
                </a:solidFill>
                <a:latin typeface="+mn-lt"/>
              </a:rPr>
              <a:t>El ultimo XML en el que se le incluirá será el correspondiente al mes de la baja de la protección social y se cumplimentará de la forma habitual, con la actividad e inactividad que haya tenido. El día de la reincorporación a la actividad será el último día señalado, e irá indicado con el código </a:t>
            </a:r>
            <a:r>
              <a:rPr lang="es-ES" sz="1500" b="1" dirty="0">
                <a:solidFill>
                  <a:schemeClr val="tx2"/>
                </a:solidFill>
                <a:latin typeface="+mn-lt"/>
              </a:rPr>
              <a:t>03</a:t>
            </a:r>
            <a:r>
              <a:rPr lang="es-ES" sz="1500" dirty="0">
                <a:solidFill>
                  <a:schemeClr val="tx2"/>
                </a:solidFill>
                <a:latin typeface="+mn-lt"/>
              </a:rPr>
              <a:t>. No se enviarán siguientes XML, salvo que el trabajador vuelva a estar afectado al mismo expediente y corresponda reanudar la protección social del Mecanismo RED. </a:t>
            </a:r>
            <a:r>
              <a:rPr lang="es-ES" sz="1368" dirty="0">
                <a:solidFill>
                  <a:schemeClr val="tx2"/>
                </a:solidFill>
                <a:latin typeface="+mn-lt"/>
              </a:rPr>
              <a:t> </a:t>
            </a:r>
            <a:r>
              <a:rPr lang="es-ES" sz="1368" dirty="0">
                <a:solidFill>
                  <a:schemeClr val="bg1">
                    <a:lumMod val="50000"/>
                  </a:schemeClr>
                </a:solidFill>
                <a:latin typeface="+mn-lt"/>
              </a:rPr>
              <a:t>Ejemplo.- para un trabajador que esté en suspensión total desde el 1 de abril de 2022 y se incorpore definitivamente a su actividad a partir del día 20/04/2022: se indicará del 1 al 19 como inactividad (01)  y el 20 como actividad (03), sin indicar valor para el resto de días. Y ya no se envían los siguientes XML.</a:t>
            </a:r>
          </a:p>
          <a:p>
            <a:pPr eaLnBrk="1" fontAlgn="auto" hangingPunct="1">
              <a:spcBef>
                <a:spcPts val="656"/>
              </a:spcBef>
              <a:spcAft>
                <a:spcPts val="0"/>
              </a:spcAft>
              <a:defRPr/>
            </a:pPr>
            <a:r>
              <a:rPr lang="es-ES" sz="1500" dirty="0">
                <a:solidFill>
                  <a:schemeClr val="tx2"/>
                </a:solidFill>
                <a:latin typeface="+mn-lt"/>
              </a:rPr>
              <a:t>Si no tiene que percibir protección social ningún día del mes de la reincorporación no se enviará fichero XML. </a:t>
            </a:r>
            <a:r>
              <a:rPr lang="es-ES" sz="1368" dirty="0">
                <a:solidFill>
                  <a:schemeClr val="bg1">
                    <a:lumMod val="50000"/>
                  </a:schemeClr>
                </a:solidFill>
                <a:latin typeface="+mn-lt"/>
              </a:rPr>
              <a:t>Ejemplo.- para un trabajador que estuvo inactivo del 12/04/2022 hasta el 30/06/2022 y el 01/07/2022 se incorpora a su trabajo con jornada habitual no se envía ya XML con la información para julio. El último XML enviado será el correspondiente a la actividad/inactividad de junio.</a:t>
            </a:r>
          </a:p>
        </p:txBody>
      </p:sp>
      <p:sp>
        <p:nvSpPr>
          <p:cNvPr id="22533" name="2 Marcador de número de diapositiva">
            <a:extLst>
              <a:ext uri="{FF2B5EF4-FFF2-40B4-BE49-F238E27FC236}">
                <a16:creationId xmlns:a16="http://schemas.microsoft.com/office/drawing/2014/main" id="{50A529E4-DBEA-42E7-A5B3-096B38C84F74}"/>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7A0BBC50-4AE0-48E7-B5D3-86ED722B341F}" type="slidenum">
              <a:rPr lang="es-ES_tradnl" altLang="es-ES">
                <a:solidFill>
                  <a:srgbClr val="002E54"/>
                </a:solidFill>
                <a:latin typeface="Arial" panose="020B0604020202020204" pitchFamily="34" charset="0"/>
              </a:rPr>
              <a:pPr/>
              <a:t>11</a:t>
            </a:fld>
            <a:endParaRPr lang="es-ES_tradnl" altLang="es-ES">
              <a:solidFill>
                <a:srgbClr val="002E54"/>
              </a:solidFill>
              <a:latin typeface="Arial" panose="020B0604020202020204" pitchFamily="34" charset="0"/>
            </a:endParaRPr>
          </a:p>
        </p:txBody>
      </p:sp>
      <p:sp>
        <p:nvSpPr>
          <p:cNvPr id="12" name="11 CuadroTexto">
            <a:extLst>
              <a:ext uri="{FF2B5EF4-FFF2-40B4-BE49-F238E27FC236}">
                <a16:creationId xmlns:a16="http://schemas.microsoft.com/office/drawing/2014/main" id="{B832FA0C-5CC3-43DD-810D-122F393DA46C}"/>
              </a:ext>
            </a:extLst>
          </p:cNvPr>
          <p:cNvSpPr txBox="1"/>
          <p:nvPr/>
        </p:nvSpPr>
        <p:spPr>
          <a:xfrm>
            <a:off x="-36004" y="919899"/>
            <a:ext cx="9144000" cy="624094"/>
          </a:xfrm>
          <a:prstGeom prst="rect">
            <a:avLst/>
          </a:prstGeom>
          <a:noFill/>
        </p:spPr>
        <p:txBody>
          <a:bodyPr lIns="99897" tIns="49949" rIns="99897" bIns="49949">
            <a:spAutoFit/>
          </a:bodyPr>
          <a:lstStyle/>
          <a:p>
            <a:pPr algn="ctr" eaLnBrk="1" fontAlgn="auto" hangingPunct="1">
              <a:spcBef>
                <a:spcPts val="0"/>
              </a:spcBef>
              <a:spcAft>
                <a:spcPts val="0"/>
              </a:spcAft>
              <a:defRPr/>
            </a:pPr>
            <a:r>
              <a:rPr lang="es-ES" sz="1700" b="1" dirty="0">
                <a:solidFill>
                  <a:schemeClr val="accent6">
                    <a:lumMod val="75000"/>
                  </a:schemeClr>
                </a:solidFill>
                <a:latin typeface="+mn-lt"/>
              </a:rPr>
              <a:t>¿Cómo se informa de la reincorporación a la actividad a su jornada habitual a</a:t>
            </a:r>
          </a:p>
          <a:p>
            <a:pPr algn="ctr" eaLnBrk="1" fontAlgn="auto" hangingPunct="1">
              <a:spcBef>
                <a:spcPts val="0"/>
              </a:spcBef>
              <a:spcAft>
                <a:spcPts val="0"/>
              </a:spcAft>
              <a:defRPr/>
            </a:pPr>
            <a:r>
              <a:rPr lang="es-ES" sz="1700" b="1" dirty="0">
                <a:solidFill>
                  <a:schemeClr val="accent6">
                    <a:lumMod val="75000"/>
                  </a:schemeClr>
                </a:solidFill>
                <a:latin typeface="+mn-lt"/>
              </a:rPr>
              <a:t>través del fichero XML, para interrumpir el pago de la  protección social?</a:t>
            </a:r>
          </a:p>
        </p:txBody>
      </p:sp>
      <p:sp>
        <p:nvSpPr>
          <p:cNvPr id="14" name="7 CuadroTexto">
            <a:extLst>
              <a:ext uri="{FF2B5EF4-FFF2-40B4-BE49-F238E27FC236}">
                <a16:creationId xmlns:a16="http://schemas.microsoft.com/office/drawing/2014/main" id="{3AE2294D-20C1-45C2-8DF6-85BA31904552}"/>
              </a:ext>
            </a:extLst>
          </p:cNvPr>
          <p:cNvSpPr txBox="1"/>
          <p:nvPr/>
        </p:nvSpPr>
        <p:spPr>
          <a:xfrm>
            <a:off x="503548" y="5561025"/>
            <a:ext cx="8136904" cy="531761"/>
          </a:xfrm>
          <a:prstGeom prst="rect">
            <a:avLst/>
          </a:prstGeom>
          <a:noFill/>
        </p:spPr>
        <p:txBody>
          <a:bodyPr wrap="square" lIns="99897" tIns="49949" rIns="99897" bIns="49949">
            <a:spAutoFit/>
          </a:bodyPr>
          <a:lstStyle/>
          <a:p>
            <a:pPr algn="just" eaLnBrk="1" fontAlgn="auto" hangingPunct="1">
              <a:spcBef>
                <a:spcPts val="0"/>
              </a:spcBef>
              <a:spcAft>
                <a:spcPts val="0"/>
              </a:spcAft>
              <a:defRPr/>
            </a:pPr>
            <a:r>
              <a:rPr lang="es-ES" sz="1400" dirty="0">
                <a:latin typeface="+mn-lt"/>
              </a:rPr>
              <a:t>Se recuerda que será obligatorio el envío de fichero XML de periodos de actividad para todas las personas trabajadoras que estén percibiendo protección del Mecanismo RED.</a:t>
            </a:r>
          </a:p>
        </p:txBody>
      </p:sp>
      <p:sp>
        <p:nvSpPr>
          <p:cNvPr id="10" name="CuadroTexto 10">
            <a:extLst>
              <a:ext uri="{FF2B5EF4-FFF2-40B4-BE49-F238E27FC236}">
                <a16:creationId xmlns:a16="http://schemas.microsoft.com/office/drawing/2014/main" id="{740B8A69-480F-4739-932D-FAD1B04223A3}"/>
              </a:ext>
            </a:extLst>
          </p:cNvPr>
          <p:cNvSpPr txBox="1">
            <a:spLocks noChangeArrowheads="1"/>
          </p:cNvSpPr>
          <p:nvPr/>
        </p:nvSpPr>
        <p:spPr bwMode="auto">
          <a:xfrm>
            <a:off x="611188" y="6205345"/>
            <a:ext cx="5327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01/04/2022  Fecha de modificación: 26/04/2022</a:t>
            </a:r>
          </a:p>
        </p:txBody>
      </p:sp>
      <p:sp>
        <p:nvSpPr>
          <p:cNvPr id="13" name="17 CuadroTexto">
            <a:extLst>
              <a:ext uri="{FF2B5EF4-FFF2-40B4-BE49-F238E27FC236}">
                <a16:creationId xmlns:a16="http://schemas.microsoft.com/office/drawing/2014/main" id="{B7803349-88B3-4FA7-9734-09226DCC0401}"/>
              </a:ext>
            </a:extLst>
          </p:cNvPr>
          <p:cNvSpPr txBox="1">
            <a:spLocks noChangeArrowheads="1"/>
          </p:cNvSpPr>
          <p:nvPr/>
        </p:nvSpPr>
        <p:spPr bwMode="auto">
          <a:xfrm>
            <a:off x="1619672" y="49882"/>
            <a:ext cx="9144000" cy="777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897" tIns="49949" rIns="99897" bIns="4994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sz="2200" b="1" dirty="0">
                <a:solidFill>
                  <a:prstClr val="white"/>
                </a:solidFill>
              </a:rPr>
              <a:t>Baja en la protección social del Mecanismo RED: </a:t>
            </a:r>
          </a:p>
          <a:p>
            <a:pPr eaLnBrk="1" hangingPunct="1"/>
            <a:r>
              <a:rPr lang="es-ES" altLang="es-ES" sz="2200" b="1" dirty="0">
                <a:solidFill>
                  <a:srgbClr val="FFFFFF"/>
                </a:solidFill>
              </a:rPr>
              <a:t>Incorporación a la actividad temporal o definitiva</a:t>
            </a:r>
            <a:endParaRPr lang="es-ES_tradnl" altLang="es-ES" sz="2200" b="1" dirty="0">
              <a:solidFill>
                <a:srgbClr val="FFFF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500"/>
                                        <p:tgtEl>
                                          <p:spTgt spid="12"/>
                                        </p:tgtEl>
                                      </p:cBhvr>
                                    </p:animEffect>
                                    <p:anim calcmode="lin" valueType="num">
                                      <p:cBhvr>
                                        <p:cTn id="8" dur="1500" fill="hold"/>
                                        <p:tgtEl>
                                          <p:spTgt spid="12"/>
                                        </p:tgtEl>
                                        <p:attrNameLst>
                                          <p:attrName>ppt_x</p:attrName>
                                        </p:attrNameLst>
                                      </p:cBhvr>
                                      <p:tavLst>
                                        <p:tav tm="0">
                                          <p:val>
                                            <p:strVal val="#ppt_x"/>
                                          </p:val>
                                        </p:tav>
                                        <p:tav tm="100000">
                                          <p:val>
                                            <p:strVal val="#ppt_x"/>
                                          </p:val>
                                        </p:tav>
                                      </p:tavLst>
                                    </p:anim>
                                    <p:anim calcmode="lin" valueType="num">
                                      <p:cBhvr>
                                        <p:cTn id="9" dur="1500" fill="hold"/>
                                        <p:tgtEl>
                                          <p:spTgt spid="1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500"/>
                            </p:stCondLst>
                            <p:childTnLst>
                              <p:par>
                                <p:cTn id="11" presetID="42" presetClass="entr" presetSubtype="0" fill="hold" grpId="0" nodeType="afterEffect">
                                  <p:stCondLst>
                                    <p:cond delay="10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anim calcmode="lin" valueType="num">
                                      <p:cBhvr>
                                        <p:cTn id="14" dur="2000" fill="hold"/>
                                        <p:tgtEl>
                                          <p:spTgt spid="8"/>
                                        </p:tgtEl>
                                        <p:attrNameLst>
                                          <p:attrName>ppt_x</p:attrName>
                                        </p:attrNameLst>
                                      </p:cBhvr>
                                      <p:tavLst>
                                        <p:tav tm="0">
                                          <p:val>
                                            <p:strVal val="#ppt_x"/>
                                          </p:val>
                                        </p:tav>
                                        <p:tav tm="100000">
                                          <p:val>
                                            <p:strVal val="#ppt_x"/>
                                          </p:val>
                                        </p:tav>
                                      </p:tavLst>
                                    </p:anim>
                                    <p:anim calcmode="lin" valueType="num">
                                      <p:cBhvr>
                                        <p:cTn id="15" dur="2000" fill="hold"/>
                                        <p:tgtEl>
                                          <p:spTgt spid="8"/>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4500"/>
                            </p:stCondLst>
                            <p:childTnLst>
                              <p:par>
                                <p:cTn id="17" presetID="42" presetClass="entr" presetSubtype="0" fill="hold" grpId="0" nodeType="afterEffect">
                                  <p:stCondLst>
                                    <p:cond delay="20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000"/>
                                        <p:tgtEl>
                                          <p:spTgt spid="9"/>
                                        </p:tgtEl>
                                      </p:cBhvr>
                                    </p:animEffect>
                                    <p:anim calcmode="lin" valueType="num">
                                      <p:cBhvr>
                                        <p:cTn id="20" dur="2000" fill="hold"/>
                                        <p:tgtEl>
                                          <p:spTgt spid="9"/>
                                        </p:tgtEl>
                                        <p:attrNameLst>
                                          <p:attrName>ppt_x</p:attrName>
                                        </p:attrNameLst>
                                      </p:cBhvr>
                                      <p:tavLst>
                                        <p:tav tm="0">
                                          <p:val>
                                            <p:strVal val="#ppt_x"/>
                                          </p:val>
                                        </p:tav>
                                        <p:tav tm="100000">
                                          <p:val>
                                            <p:strVal val="#ppt_x"/>
                                          </p:val>
                                        </p:tav>
                                      </p:tavLst>
                                    </p:anim>
                                    <p:anim calcmode="lin" valueType="num">
                                      <p:cBhvr>
                                        <p:cTn id="21" dur="2000" fill="hold"/>
                                        <p:tgtEl>
                                          <p:spTgt spid="9"/>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8500"/>
                            </p:stCondLst>
                            <p:childTnLst>
                              <p:par>
                                <p:cTn id="23" presetID="42" presetClass="entr" presetSubtype="0" fill="hold" grpId="0" nodeType="afterEffect">
                                  <p:stCondLst>
                                    <p:cond delay="10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000"/>
                                        <p:tgtEl>
                                          <p:spTgt spid="14"/>
                                        </p:tgtEl>
                                      </p:cBhvr>
                                    </p:animEffect>
                                    <p:anim calcmode="lin" valueType="num">
                                      <p:cBhvr>
                                        <p:cTn id="26" dur="2000" fill="hold"/>
                                        <p:tgtEl>
                                          <p:spTgt spid="14"/>
                                        </p:tgtEl>
                                        <p:attrNameLst>
                                          <p:attrName>ppt_x</p:attrName>
                                        </p:attrNameLst>
                                      </p:cBhvr>
                                      <p:tavLst>
                                        <p:tav tm="0">
                                          <p:val>
                                            <p:strVal val="#ppt_x"/>
                                          </p:val>
                                        </p:tav>
                                        <p:tav tm="100000">
                                          <p:val>
                                            <p:strVal val="#ppt_x"/>
                                          </p:val>
                                        </p:tav>
                                      </p:tavLst>
                                    </p:anim>
                                    <p:anim calcmode="lin" valueType="num">
                                      <p:cBhvr>
                                        <p:cTn id="27" dur="2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0" presetClass="emph" presetSubtype="0" fill="hold" grpId="1" nodeType="clickEffect">
                                  <p:stCondLst>
                                    <p:cond delay="1000"/>
                                  </p:stCondLst>
                                  <p:childTnLst>
                                    <p:animClr clrSpc="hsl" dir="cw">
                                      <p:cBhvr override="childStyle">
                                        <p:cTn id="31" dur="500" fill="hold"/>
                                        <p:tgtEl>
                                          <p:spTgt spid="14"/>
                                        </p:tgtEl>
                                        <p:attrNameLst>
                                          <p:attrName>style.color</p:attrName>
                                        </p:attrNameLst>
                                      </p:cBhvr>
                                      <p:by>
                                        <p:hsl h="0" s="12549" l="25098"/>
                                      </p:by>
                                    </p:animClr>
                                    <p:animClr clrSpc="hsl" dir="cw">
                                      <p:cBhvr>
                                        <p:cTn id="32" dur="500" fill="hold"/>
                                        <p:tgtEl>
                                          <p:spTgt spid="14"/>
                                        </p:tgtEl>
                                        <p:attrNameLst>
                                          <p:attrName>fillcolor</p:attrName>
                                        </p:attrNameLst>
                                      </p:cBhvr>
                                      <p:by>
                                        <p:hsl h="0" s="12549" l="25098"/>
                                      </p:by>
                                    </p:animClr>
                                    <p:animClr clrSpc="hsl" dir="cw">
                                      <p:cBhvr>
                                        <p:cTn id="33" dur="500" fill="hold"/>
                                        <p:tgtEl>
                                          <p:spTgt spid="14"/>
                                        </p:tgtEl>
                                        <p:attrNameLst>
                                          <p:attrName>stroke.color</p:attrName>
                                        </p:attrNameLst>
                                      </p:cBhvr>
                                      <p:by>
                                        <p:hsl h="0" s="12549" l="25098"/>
                                      </p:by>
                                    </p:animClr>
                                    <p:set>
                                      <p:cBhvr>
                                        <p:cTn id="34" dur="500" fill="hold"/>
                                        <p:tgtEl>
                                          <p:spTgt spid="1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2" grpId="0"/>
      <p:bldP spid="14" grpId="0"/>
      <p:bldP spid="14"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a:extLst>
              <a:ext uri="{FF2B5EF4-FFF2-40B4-BE49-F238E27FC236}">
                <a16:creationId xmlns:a16="http://schemas.microsoft.com/office/drawing/2014/main" id="{80AAF20B-998D-45B6-B467-F733C7FF93B3}"/>
              </a:ext>
            </a:extLst>
          </p:cNvPr>
          <p:cNvSpPr txBox="1"/>
          <p:nvPr/>
        </p:nvSpPr>
        <p:spPr>
          <a:xfrm>
            <a:off x="611188" y="1792248"/>
            <a:ext cx="7911388" cy="1153469"/>
          </a:xfrm>
          <a:prstGeom prst="rect">
            <a:avLst/>
          </a:prstGeom>
          <a:noFill/>
        </p:spPr>
        <p:txBody>
          <a:bodyPr wrap="square" lIns="99897" tIns="49949" rIns="99897" bIns="49949">
            <a:spAutoFit/>
          </a:bodyPr>
          <a:lstStyle/>
          <a:p>
            <a:pPr algn="just" eaLnBrk="1" fontAlgn="auto" hangingPunct="1">
              <a:spcBef>
                <a:spcPts val="0"/>
              </a:spcBef>
              <a:spcAft>
                <a:spcPts val="0"/>
              </a:spcAft>
              <a:defRPr/>
            </a:pPr>
            <a:r>
              <a:rPr lang="es-ES" sz="1710" dirty="0">
                <a:latin typeface="+mn-lt"/>
              </a:rPr>
              <a:t>Si el trabajador va a dejar de estar afectado por </a:t>
            </a:r>
            <a:r>
              <a:rPr lang="es-ES" sz="1600" b="1" dirty="0">
                <a:latin typeface="+mn-lt"/>
              </a:rPr>
              <a:t>Mecanismo RED</a:t>
            </a:r>
            <a:r>
              <a:rPr lang="es-ES" sz="1710" dirty="0">
                <a:latin typeface="+mn-lt"/>
              </a:rPr>
              <a:t> porque su contrato de trabajo se extingue o se suspende por cualquier causa ajena al mismo, por ejemplo la baja voluntaria del trabajador, un fin de contrato temporal, paso a excedencia voluntaria, etc. se procederá según se indica a continuación.</a:t>
            </a:r>
          </a:p>
        </p:txBody>
      </p:sp>
      <p:sp>
        <p:nvSpPr>
          <p:cNvPr id="24579" name="17 CuadroTexto">
            <a:extLst>
              <a:ext uri="{FF2B5EF4-FFF2-40B4-BE49-F238E27FC236}">
                <a16:creationId xmlns:a16="http://schemas.microsoft.com/office/drawing/2014/main" id="{876968F3-C38D-4BEE-B929-2394F00F2E15}"/>
              </a:ext>
            </a:extLst>
          </p:cNvPr>
          <p:cNvSpPr txBox="1">
            <a:spLocks noChangeArrowheads="1"/>
          </p:cNvSpPr>
          <p:nvPr/>
        </p:nvSpPr>
        <p:spPr bwMode="auto">
          <a:xfrm>
            <a:off x="255588" y="86492"/>
            <a:ext cx="9144000" cy="777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897" tIns="49949" rIns="99897" bIns="4994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ES" sz="2200" b="1" dirty="0">
                <a:solidFill>
                  <a:prstClr val="white"/>
                </a:solidFill>
              </a:rPr>
              <a:t>Baja en la protección social del Mecanismo RED:</a:t>
            </a:r>
          </a:p>
          <a:p>
            <a:pPr algn="ctr" eaLnBrk="1" hangingPunct="1"/>
            <a:r>
              <a:rPr lang="es-ES" altLang="es-ES" sz="2200" b="1" dirty="0">
                <a:solidFill>
                  <a:srgbClr val="FFFFFF"/>
                </a:solidFill>
              </a:rPr>
              <a:t>Otras causas distintas de la reincorporación a la actividad </a:t>
            </a:r>
            <a:endParaRPr lang="es-ES_tradnl" altLang="es-ES" sz="2200" b="1" dirty="0">
              <a:solidFill>
                <a:srgbClr val="FFFFFF"/>
              </a:solidFill>
            </a:endParaRPr>
          </a:p>
        </p:txBody>
      </p:sp>
      <p:sp>
        <p:nvSpPr>
          <p:cNvPr id="21" name="20 Rectángulo">
            <a:extLst>
              <a:ext uri="{FF2B5EF4-FFF2-40B4-BE49-F238E27FC236}">
                <a16:creationId xmlns:a16="http://schemas.microsoft.com/office/drawing/2014/main" id="{F4C1B330-17C3-457C-8B9D-1D30D263C365}"/>
              </a:ext>
            </a:extLst>
          </p:cNvPr>
          <p:cNvSpPr/>
          <p:nvPr/>
        </p:nvSpPr>
        <p:spPr>
          <a:xfrm>
            <a:off x="163513" y="2690813"/>
            <a:ext cx="4284662" cy="379412"/>
          </a:xfrm>
          <a:prstGeom prst="rect">
            <a:avLst/>
          </a:prstGeom>
        </p:spPr>
        <p:txBody>
          <a:bodyPr>
            <a:spAutoFit/>
          </a:bodyPr>
          <a:lstStyle/>
          <a:p>
            <a:pPr marL="94275" algn="just" eaLnBrk="1" fontAlgn="auto" hangingPunct="1">
              <a:lnSpc>
                <a:spcPts val="513"/>
              </a:lnSpc>
              <a:spcBef>
                <a:spcPts val="0"/>
              </a:spcBef>
              <a:spcAft>
                <a:spcPts val="0"/>
              </a:spcAft>
              <a:defRPr/>
            </a:pPr>
            <a:endParaRPr lang="es-ES" sz="1454" dirty="0">
              <a:latin typeface="+mn-lt"/>
            </a:endParaRPr>
          </a:p>
          <a:p>
            <a:pPr marL="307836" algn="just" eaLnBrk="1" fontAlgn="auto" hangingPunct="1">
              <a:spcBef>
                <a:spcPts val="0"/>
              </a:spcBef>
              <a:spcAft>
                <a:spcPts val="0"/>
              </a:spcAft>
              <a:defRPr/>
            </a:pPr>
            <a:endParaRPr lang="es-ES" sz="1454" dirty="0">
              <a:latin typeface="+mn-lt"/>
            </a:endParaRPr>
          </a:p>
        </p:txBody>
      </p:sp>
      <p:sp>
        <p:nvSpPr>
          <p:cNvPr id="24581" name="2 Marcador de número de diapositiva">
            <a:extLst>
              <a:ext uri="{FF2B5EF4-FFF2-40B4-BE49-F238E27FC236}">
                <a16:creationId xmlns:a16="http://schemas.microsoft.com/office/drawing/2014/main" id="{8EB4B7EB-822E-47ED-90AE-75B53572D3B5}"/>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1D3393C4-8C25-4607-903E-E4066FC61372}" type="slidenum">
              <a:rPr lang="es-ES_tradnl" altLang="es-ES">
                <a:solidFill>
                  <a:srgbClr val="002E54"/>
                </a:solidFill>
                <a:latin typeface="Arial" panose="020B0604020202020204" pitchFamily="34" charset="0"/>
              </a:rPr>
              <a:pPr/>
              <a:t>12</a:t>
            </a:fld>
            <a:endParaRPr lang="es-ES_tradnl" altLang="es-ES">
              <a:solidFill>
                <a:srgbClr val="002E54"/>
              </a:solidFill>
              <a:latin typeface="Arial" panose="020B0604020202020204" pitchFamily="34" charset="0"/>
            </a:endParaRPr>
          </a:p>
        </p:txBody>
      </p:sp>
      <p:sp>
        <p:nvSpPr>
          <p:cNvPr id="13" name="12 CuadroTexto">
            <a:extLst>
              <a:ext uri="{FF2B5EF4-FFF2-40B4-BE49-F238E27FC236}">
                <a16:creationId xmlns:a16="http://schemas.microsoft.com/office/drawing/2014/main" id="{F55F12E8-5163-4E96-AD17-DF2AB38F5952}"/>
              </a:ext>
            </a:extLst>
          </p:cNvPr>
          <p:cNvSpPr txBox="1"/>
          <p:nvPr/>
        </p:nvSpPr>
        <p:spPr>
          <a:xfrm>
            <a:off x="616306" y="1108989"/>
            <a:ext cx="7911388" cy="654871"/>
          </a:xfrm>
          <a:prstGeom prst="rect">
            <a:avLst/>
          </a:prstGeom>
          <a:noFill/>
        </p:spPr>
        <p:txBody>
          <a:bodyPr wrap="square" lIns="99897" tIns="49949" rIns="99897" bIns="49949">
            <a:spAutoFit/>
          </a:bodyPr>
          <a:lstStyle/>
          <a:p>
            <a:pPr eaLnBrk="1" fontAlgn="auto" hangingPunct="1">
              <a:spcBef>
                <a:spcPts val="0"/>
              </a:spcBef>
              <a:spcAft>
                <a:spcPts val="0"/>
              </a:spcAft>
              <a:defRPr/>
            </a:pPr>
            <a:r>
              <a:rPr lang="es-ES" b="1" dirty="0">
                <a:solidFill>
                  <a:schemeClr val="accent6">
                    <a:lumMod val="75000"/>
                  </a:schemeClr>
                </a:solidFill>
                <a:latin typeface="+mn-lt"/>
              </a:rPr>
              <a:t>¿Cómo se da de baja la protección del Mecanismo RED mediante fichero XML por otras causas que no son la vuelta a la actividad de la persona trabajadora?</a:t>
            </a:r>
          </a:p>
        </p:txBody>
      </p:sp>
      <p:sp>
        <p:nvSpPr>
          <p:cNvPr id="5" name="Rectángulo 4">
            <a:extLst>
              <a:ext uri="{FF2B5EF4-FFF2-40B4-BE49-F238E27FC236}">
                <a16:creationId xmlns:a16="http://schemas.microsoft.com/office/drawing/2014/main" id="{C75D10DC-6573-4DE0-A2FF-D76FE58E2F13}"/>
              </a:ext>
            </a:extLst>
          </p:cNvPr>
          <p:cNvSpPr/>
          <p:nvPr/>
        </p:nvSpPr>
        <p:spPr>
          <a:xfrm>
            <a:off x="523875" y="3031211"/>
            <a:ext cx="8080573" cy="1934376"/>
          </a:xfrm>
          <a:prstGeom prst="rect">
            <a:avLst/>
          </a:prstGeom>
        </p:spPr>
        <p:txBody>
          <a:bodyPr wrap="square">
            <a:spAutoFit/>
          </a:bodyPr>
          <a:lstStyle/>
          <a:p>
            <a:pPr marL="94275" algn="just" eaLnBrk="1" fontAlgn="auto" hangingPunct="1">
              <a:spcBef>
                <a:spcPts val="0"/>
              </a:spcBef>
              <a:spcAft>
                <a:spcPts val="0"/>
              </a:spcAft>
              <a:defRPr/>
            </a:pPr>
            <a:r>
              <a:rPr lang="es-ES" sz="1710" b="1" dirty="0">
                <a:latin typeface="+mn-lt"/>
              </a:rPr>
              <a:t>En el mes de la baja tiene que cobrar algún día de protección social</a:t>
            </a:r>
            <a:r>
              <a:rPr lang="es-ES" sz="1710" dirty="0">
                <a:latin typeface="+mn-lt"/>
              </a:rPr>
              <a:t>:</a:t>
            </a:r>
          </a:p>
          <a:p>
            <a:pPr marL="226698" algn="just" eaLnBrk="1" fontAlgn="auto" hangingPunct="1">
              <a:spcBef>
                <a:spcPts val="0"/>
              </a:spcBef>
              <a:spcAft>
                <a:spcPts val="0"/>
              </a:spcAft>
              <a:defRPr/>
            </a:pPr>
            <a:r>
              <a:rPr lang="es-ES" sz="1710" dirty="0">
                <a:latin typeface="+mn-lt"/>
              </a:rPr>
              <a:t>El ultimo XML en el que se le incluirá es el correspondiente al mes de la baja, indicando como inactividad los días que tenga que percibir de protección. </a:t>
            </a:r>
          </a:p>
          <a:p>
            <a:pPr marL="226698" algn="just" eaLnBrk="1" fontAlgn="auto" hangingPunct="1">
              <a:spcBef>
                <a:spcPts val="0"/>
              </a:spcBef>
              <a:spcAft>
                <a:spcPts val="0"/>
              </a:spcAft>
              <a:defRPr/>
            </a:pPr>
            <a:endParaRPr lang="es-ES" sz="1710" b="1" dirty="0">
              <a:latin typeface="+mn-lt"/>
            </a:endParaRPr>
          </a:p>
          <a:p>
            <a:pPr marL="94275" algn="just" eaLnBrk="1" fontAlgn="auto" hangingPunct="1">
              <a:spcBef>
                <a:spcPts val="0"/>
              </a:spcBef>
              <a:spcAft>
                <a:spcPts val="0"/>
              </a:spcAft>
              <a:defRPr/>
            </a:pPr>
            <a:r>
              <a:rPr lang="es-ES" sz="1710" b="1" dirty="0">
                <a:latin typeface="+mn-lt"/>
              </a:rPr>
              <a:t>En el mes de la baja no tiene que cobrar ningún día de </a:t>
            </a:r>
            <a:r>
              <a:rPr lang="es-ES" sz="1710" b="1" dirty="0"/>
              <a:t>protección social </a:t>
            </a:r>
            <a:r>
              <a:rPr lang="es-ES" sz="1710" b="1" dirty="0">
                <a:latin typeface="+mn-lt"/>
              </a:rPr>
              <a:t>:</a:t>
            </a:r>
          </a:p>
          <a:p>
            <a:pPr marL="226698" algn="just" eaLnBrk="1" fontAlgn="auto" hangingPunct="1">
              <a:spcBef>
                <a:spcPts val="0"/>
              </a:spcBef>
              <a:spcAft>
                <a:spcPts val="0"/>
              </a:spcAft>
              <a:defRPr/>
            </a:pPr>
            <a:r>
              <a:rPr lang="es-ES" sz="1710" dirty="0">
                <a:latin typeface="+mn-lt"/>
              </a:rPr>
              <a:t>No se le incluye en el XML correspondiente al mes de la baja que se remite al SEPE al mes siguiente.</a:t>
            </a:r>
          </a:p>
        </p:txBody>
      </p:sp>
      <p:sp>
        <p:nvSpPr>
          <p:cNvPr id="20" name="8 CuadroTexto">
            <a:extLst>
              <a:ext uri="{FF2B5EF4-FFF2-40B4-BE49-F238E27FC236}">
                <a16:creationId xmlns:a16="http://schemas.microsoft.com/office/drawing/2014/main" id="{0F121092-E24A-4A1C-88CC-00B550DF4753}"/>
              </a:ext>
            </a:extLst>
          </p:cNvPr>
          <p:cNvSpPr txBox="1"/>
          <p:nvPr/>
        </p:nvSpPr>
        <p:spPr>
          <a:xfrm>
            <a:off x="684965" y="5125202"/>
            <a:ext cx="7758392" cy="685152"/>
          </a:xfrm>
          <a:prstGeom prst="rect">
            <a:avLst/>
          </a:prstGeom>
          <a:noFill/>
          <a:ln w="34925" cap="rnd" cmpd="sng">
            <a:solidFill>
              <a:schemeClr val="tx1"/>
            </a:solidFill>
            <a:prstDash val="solid"/>
            <a:bevel/>
          </a:ln>
          <a:effectLst/>
        </p:spPr>
        <p:txBody>
          <a:bodyPr lIns="157317" tIns="78659" rIns="157317" bIns="78659">
            <a:spAutoFit/>
          </a:bodyPr>
          <a:lstStyle>
            <a:defPPr>
              <a:defRPr lang="es-ES_tradnl"/>
            </a:defPPr>
            <a:lvl1pPr algn="just">
              <a:defRPr sz="2000"/>
            </a:lvl1pPr>
          </a:lstStyle>
          <a:p>
            <a:pPr eaLnBrk="1" fontAlgn="auto" hangingPunct="1">
              <a:spcBef>
                <a:spcPts val="0"/>
              </a:spcBef>
              <a:spcAft>
                <a:spcPts val="0"/>
              </a:spcAft>
              <a:defRPr/>
            </a:pPr>
            <a:r>
              <a:rPr lang="es-ES" sz="1710" dirty="0">
                <a:solidFill>
                  <a:schemeClr val="tx2"/>
                </a:solidFill>
                <a:latin typeface="+mn-lt"/>
              </a:rPr>
              <a:t>En caso de renuncia al </a:t>
            </a:r>
            <a:r>
              <a:rPr lang="es-ES" sz="1600" b="1" dirty="0">
                <a:latin typeface="+mn-lt"/>
              </a:rPr>
              <a:t>Mecanismo RED </a:t>
            </a:r>
            <a:r>
              <a:rPr lang="es-ES" sz="1710" dirty="0">
                <a:solidFill>
                  <a:schemeClr val="tx2"/>
                </a:solidFill>
                <a:latin typeface="+mn-lt"/>
              </a:rPr>
              <a:t>con carácter total y definitivo se procederá como se indica en la ficha anterior. </a:t>
            </a:r>
            <a:endParaRPr lang="es-ES" sz="1710" strike="sngStrike" dirty="0">
              <a:latin typeface="+mn-lt"/>
            </a:endParaRPr>
          </a:p>
        </p:txBody>
      </p:sp>
      <p:sp>
        <p:nvSpPr>
          <p:cNvPr id="11" name="CuadroTexto 10">
            <a:extLst>
              <a:ext uri="{FF2B5EF4-FFF2-40B4-BE49-F238E27FC236}">
                <a16:creationId xmlns:a16="http://schemas.microsoft.com/office/drawing/2014/main" id="{559AD40B-9518-4998-B087-8800155103EE}"/>
              </a:ext>
            </a:extLst>
          </p:cNvPr>
          <p:cNvSpPr txBox="1">
            <a:spLocks noChangeArrowheads="1"/>
          </p:cNvSpPr>
          <p:nvPr/>
        </p:nvSpPr>
        <p:spPr bwMode="auto">
          <a:xfrm>
            <a:off x="594497" y="6233759"/>
            <a:ext cx="5327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01/04/2022 </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500"/>
                                        <p:tgtEl>
                                          <p:spTgt spid="13"/>
                                        </p:tgtEl>
                                      </p:cBhvr>
                                    </p:animEffect>
                                    <p:anim calcmode="lin" valueType="num">
                                      <p:cBhvr>
                                        <p:cTn id="8" dur="1500" fill="hold"/>
                                        <p:tgtEl>
                                          <p:spTgt spid="13"/>
                                        </p:tgtEl>
                                        <p:attrNameLst>
                                          <p:attrName>ppt_x</p:attrName>
                                        </p:attrNameLst>
                                      </p:cBhvr>
                                      <p:tavLst>
                                        <p:tav tm="0">
                                          <p:val>
                                            <p:strVal val="#ppt_x"/>
                                          </p:val>
                                        </p:tav>
                                        <p:tav tm="100000">
                                          <p:val>
                                            <p:strVal val="#ppt_x"/>
                                          </p:val>
                                        </p:tav>
                                      </p:tavLst>
                                    </p:anim>
                                    <p:anim calcmode="lin" valueType="num">
                                      <p:cBhvr>
                                        <p:cTn id="9" dur="1500" fill="hold"/>
                                        <p:tgtEl>
                                          <p:spTgt spid="13"/>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500"/>
                            </p:stCondLst>
                            <p:childTnLst>
                              <p:par>
                                <p:cTn id="11" presetID="42" presetClass="entr" presetSubtype="0" fill="hold" grpId="0" nodeType="afterEffect">
                                  <p:stCondLst>
                                    <p:cond delay="10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500"/>
                                        <p:tgtEl>
                                          <p:spTgt spid="8"/>
                                        </p:tgtEl>
                                      </p:cBhvr>
                                    </p:animEffect>
                                    <p:anim calcmode="lin" valueType="num">
                                      <p:cBhvr>
                                        <p:cTn id="14" dur="1500" fill="hold"/>
                                        <p:tgtEl>
                                          <p:spTgt spid="8"/>
                                        </p:tgtEl>
                                        <p:attrNameLst>
                                          <p:attrName>ppt_x</p:attrName>
                                        </p:attrNameLst>
                                      </p:cBhvr>
                                      <p:tavLst>
                                        <p:tav tm="0">
                                          <p:val>
                                            <p:strVal val="#ppt_x"/>
                                          </p:val>
                                        </p:tav>
                                        <p:tav tm="100000">
                                          <p:val>
                                            <p:strVal val="#ppt_x"/>
                                          </p:val>
                                        </p:tav>
                                      </p:tavLst>
                                    </p:anim>
                                    <p:anim calcmode="lin" valueType="num">
                                      <p:cBhvr>
                                        <p:cTn id="15" dur="1500" fill="hold"/>
                                        <p:tgtEl>
                                          <p:spTgt spid="8"/>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4000"/>
                            </p:stCondLst>
                            <p:childTnLst>
                              <p:par>
                                <p:cTn id="17" presetID="42" presetClass="entr" presetSubtype="0" fill="hold" grpId="0" nodeType="afterEffect" nodePh="1">
                                  <p:stCondLst>
                                    <p:cond delay="0"/>
                                  </p:stCondLst>
                                  <p:endCondLst>
                                    <p:cond evt="begin" delay="0">
                                      <p:tn val="17"/>
                                    </p:cond>
                                  </p:endCondLst>
                                  <p:childTnLst>
                                    <p:set>
                                      <p:cBhvr>
                                        <p:cTn id="18" dur="1" fill="hold">
                                          <p:stCondLst>
                                            <p:cond delay="0"/>
                                          </p:stCondLst>
                                        </p:cTn>
                                        <p:tgtEl>
                                          <p:spTgt spid="21"/>
                                        </p:tgtEl>
                                        <p:attrNameLst>
                                          <p:attrName>style.visibility</p:attrName>
                                        </p:attrNameLst>
                                      </p:cBhvr>
                                      <p:to>
                                        <p:strVal val="visible"/>
                                      </p:to>
                                    </p:set>
                                    <p:animEffect transition="in" filter="fade">
                                      <p:cBhvr>
                                        <p:cTn id="19" dur="2000"/>
                                        <p:tgtEl>
                                          <p:spTgt spid="21"/>
                                        </p:tgtEl>
                                      </p:cBhvr>
                                    </p:animEffect>
                                    <p:anim calcmode="lin" valueType="num">
                                      <p:cBhvr>
                                        <p:cTn id="20" dur="2000" fill="hold"/>
                                        <p:tgtEl>
                                          <p:spTgt spid="21"/>
                                        </p:tgtEl>
                                        <p:attrNameLst>
                                          <p:attrName>ppt_x</p:attrName>
                                        </p:attrNameLst>
                                      </p:cBhvr>
                                      <p:tavLst>
                                        <p:tav tm="0">
                                          <p:val>
                                            <p:strVal val="#ppt_x"/>
                                          </p:val>
                                        </p:tav>
                                        <p:tav tm="100000">
                                          <p:val>
                                            <p:strVal val="#ppt_x"/>
                                          </p:val>
                                        </p:tav>
                                      </p:tavLst>
                                    </p:anim>
                                    <p:anim calcmode="lin" valueType="num">
                                      <p:cBhvr>
                                        <p:cTn id="21" dur="2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1" nodeType="clickEffect" nodePh="1">
                                  <p:stCondLst>
                                    <p:cond delay="0"/>
                                  </p:stCondLst>
                                  <p:endCondLst>
                                    <p:cond evt="begin" delay="0">
                                      <p:tn val="24"/>
                                    </p:cond>
                                  </p:endCondLst>
                                  <p:childTnLst>
                                    <p:set>
                                      <p:cBhvr>
                                        <p:cTn id="25" dur="1" fill="hold">
                                          <p:stCondLst>
                                            <p:cond delay="0"/>
                                          </p:stCondLst>
                                        </p:cTn>
                                        <p:tgtEl>
                                          <p:spTgt spid="2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childTnLst>
                                </p:cTn>
                              </p:par>
                            </p:childTnLst>
                          </p:cTn>
                        </p:par>
                        <p:par>
                          <p:cTn id="30" fill="hold">
                            <p:stCondLst>
                              <p:cond delay="0"/>
                            </p:stCondLst>
                            <p:childTnLst>
                              <p:par>
                                <p:cTn id="31" presetID="42" presetClass="entr" presetSubtype="0"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2000"/>
                                        <p:tgtEl>
                                          <p:spTgt spid="20"/>
                                        </p:tgtEl>
                                      </p:cBhvr>
                                    </p:animEffect>
                                    <p:anim calcmode="lin" valueType="num">
                                      <p:cBhvr>
                                        <p:cTn id="34" dur="2000" fill="hold"/>
                                        <p:tgtEl>
                                          <p:spTgt spid="20"/>
                                        </p:tgtEl>
                                        <p:attrNameLst>
                                          <p:attrName>ppt_x</p:attrName>
                                        </p:attrNameLst>
                                      </p:cBhvr>
                                      <p:tavLst>
                                        <p:tav tm="0">
                                          <p:val>
                                            <p:strVal val="#ppt_x"/>
                                          </p:val>
                                        </p:tav>
                                        <p:tav tm="100000">
                                          <p:val>
                                            <p:strVal val="#ppt_x"/>
                                          </p:val>
                                        </p:tav>
                                      </p:tavLst>
                                    </p:anim>
                                    <p:anim calcmode="lin" valueType="num">
                                      <p:cBhvr>
                                        <p:cTn id="35" dur="2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1" grpId="0"/>
      <p:bldP spid="21" grpId="1"/>
      <p:bldP spid="13"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a:extLst>
              <a:ext uri="{FF2B5EF4-FFF2-40B4-BE49-F238E27FC236}">
                <a16:creationId xmlns:a16="http://schemas.microsoft.com/office/drawing/2014/main" id="{28FAB6D8-CAC3-432D-970C-D59F8F2742B9}"/>
              </a:ext>
            </a:extLst>
          </p:cNvPr>
          <p:cNvSpPr txBox="1"/>
          <p:nvPr/>
        </p:nvSpPr>
        <p:spPr>
          <a:xfrm>
            <a:off x="581025" y="7472363"/>
            <a:ext cx="142875" cy="303212"/>
          </a:xfrm>
          <a:prstGeom prst="rect">
            <a:avLst/>
          </a:prstGeom>
          <a:noFill/>
        </p:spPr>
        <p:txBody>
          <a:bodyPr>
            <a:spAutoFit/>
          </a:bodyPr>
          <a:lstStyle/>
          <a:p>
            <a:pPr eaLnBrk="1" fontAlgn="auto" hangingPunct="1">
              <a:spcBef>
                <a:spcPts val="0"/>
              </a:spcBef>
              <a:spcAft>
                <a:spcPts val="0"/>
              </a:spcAft>
              <a:defRPr/>
            </a:pPr>
            <a:r>
              <a:rPr lang="es-ES_tradnl" sz="1368" dirty="0">
                <a:latin typeface="+mn-lt"/>
              </a:rPr>
              <a:t>*</a:t>
            </a:r>
          </a:p>
        </p:txBody>
      </p:sp>
      <p:sp>
        <p:nvSpPr>
          <p:cNvPr id="18" name="17 CuadroTexto">
            <a:extLst>
              <a:ext uri="{FF2B5EF4-FFF2-40B4-BE49-F238E27FC236}">
                <a16:creationId xmlns:a16="http://schemas.microsoft.com/office/drawing/2014/main" id="{BA9C6B87-9657-4793-94D7-50DC9A0FCB52}"/>
              </a:ext>
            </a:extLst>
          </p:cNvPr>
          <p:cNvSpPr txBox="1"/>
          <p:nvPr/>
        </p:nvSpPr>
        <p:spPr>
          <a:xfrm>
            <a:off x="-17462" y="215255"/>
            <a:ext cx="9082087" cy="393261"/>
          </a:xfrm>
          <a:prstGeom prst="rect">
            <a:avLst/>
          </a:prstGeom>
          <a:noFill/>
        </p:spPr>
        <p:txBody>
          <a:bodyPr wrap="square" lIns="99897" tIns="49949" rIns="99897" bIns="49949">
            <a:spAutoFit/>
          </a:bodyPr>
          <a:lstStyle/>
          <a:p>
            <a:pPr algn="ctr" eaLnBrk="1" fontAlgn="auto" hangingPunct="1">
              <a:spcBef>
                <a:spcPts val="0"/>
              </a:spcBef>
              <a:spcAft>
                <a:spcPts val="0"/>
              </a:spcAft>
              <a:defRPr/>
            </a:pPr>
            <a:r>
              <a:rPr lang="es-ES" sz="1900" b="1" dirty="0">
                <a:solidFill>
                  <a:prstClr val="white"/>
                </a:solidFill>
                <a:latin typeface="+mn-lt"/>
              </a:rPr>
              <a:t>IT - comunicación de la baja médica de los trabajadores incluidos en el Mecanismo RED   </a:t>
            </a:r>
          </a:p>
        </p:txBody>
      </p:sp>
      <p:sp>
        <p:nvSpPr>
          <p:cNvPr id="26635" name="2 Marcador de número de diapositiva">
            <a:extLst>
              <a:ext uri="{FF2B5EF4-FFF2-40B4-BE49-F238E27FC236}">
                <a16:creationId xmlns:a16="http://schemas.microsoft.com/office/drawing/2014/main" id="{A93910DF-8DCD-4B32-94B8-8364420083E5}"/>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52CA9086-B66D-4DAE-A497-EC4EFF0C11BB}" type="slidenum">
              <a:rPr lang="es-ES_tradnl" altLang="es-ES">
                <a:solidFill>
                  <a:srgbClr val="002E54"/>
                </a:solidFill>
                <a:latin typeface="Arial" panose="020B0604020202020204" pitchFamily="34" charset="0"/>
              </a:rPr>
              <a:pPr/>
              <a:t>13</a:t>
            </a:fld>
            <a:endParaRPr lang="es-ES_tradnl" altLang="es-ES">
              <a:solidFill>
                <a:srgbClr val="002E54"/>
              </a:solidFill>
              <a:latin typeface="Arial" panose="020B0604020202020204" pitchFamily="34" charset="0"/>
            </a:endParaRPr>
          </a:p>
        </p:txBody>
      </p:sp>
      <p:sp>
        <p:nvSpPr>
          <p:cNvPr id="4" name="3 Rectángulo">
            <a:extLst>
              <a:ext uri="{FF2B5EF4-FFF2-40B4-BE49-F238E27FC236}">
                <a16:creationId xmlns:a16="http://schemas.microsoft.com/office/drawing/2014/main" id="{CEB0DC50-06C5-4D2F-BB00-820FAC63A801}"/>
              </a:ext>
            </a:extLst>
          </p:cNvPr>
          <p:cNvSpPr/>
          <p:nvPr/>
        </p:nvSpPr>
        <p:spPr>
          <a:xfrm>
            <a:off x="971600" y="2553548"/>
            <a:ext cx="7645870" cy="3492000"/>
          </a:xfrm>
          <a:prstGeom prst="rect">
            <a:avLst/>
          </a:prstGeom>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08000" tIns="288000" rIns="108000" bIns="324000" anchor="ctr"/>
          <a:lstStyle/>
          <a:p>
            <a:pPr algn="just" eaLnBrk="1" fontAlgn="auto" hangingPunct="1">
              <a:spcBef>
                <a:spcPts val="1200"/>
              </a:spcBef>
              <a:spcAft>
                <a:spcPts val="0"/>
              </a:spcAft>
            </a:pPr>
            <a:r>
              <a:rPr lang="es-ES" sz="1600" dirty="0">
                <a:solidFill>
                  <a:schemeClr val="tx1"/>
                </a:solidFill>
              </a:rPr>
              <a:t>La empresa comunicará al SEPE, las situaciones de maternidad y paternidad y de IT, tanto si la baja médica comienza en periodo de actividad como si es durante la inactividad:</a:t>
            </a:r>
          </a:p>
          <a:p>
            <a:pPr marL="342900" indent="-166688" algn="just" eaLnBrk="1" fontAlgn="auto" hangingPunct="1">
              <a:spcBef>
                <a:spcPts val="600"/>
              </a:spcBef>
              <a:spcAft>
                <a:spcPts val="0"/>
              </a:spcAft>
              <a:buFont typeface="+mj-lt"/>
              <a:buAutoNum type="arabicPeriod"/>
            </a:pPr>
            <a:r>
              <a:rPr lang="es-ES" sz="1600" dirty="0">
                <a:solidFill>
                  <a:schemeClr val="tx1"/>
                </a:solidFill>
              </a:rPr>
              <a:t>A través de los periodos de actividad (XML) al SEPE, utilizando un generador de ficheros XML que vaya por códigos.</a:t>
            </a:r>
          </a:p>
          <a:p>
            <a:pPr marL="342900" indent="-166688" algn="just" eaLnBrk="1" fontAlgn="auto" hangingPunct="1">
              <a:spcBef>
                <a:spcPts val="300"/>
              </a:spcBef>
              <a:spcAft>
                <a:spcPts val="0"/>
              </a:spcAft>
              <a:buFont typeface="+mj-lt"/>
              <a:buAutoNum type="arabicPeriod"/>
            </a:pPr>
            <a:r>
              <a:rPr lang="es-ES" sz="1600" dirty="0">
                <a:solidFill>
                  <a:schemeClr val="tx1"/>
                </a:solidFill>
              </a:rPr>
              <a:t>Indicará, en el XML del mes en que ocurre la baja:</a:t>
            </a:r>
          </a:p>
          <a:p>
            <a:pPr marL="534988" lvl="1" indent="-174625" algn="just">
              <a:buFont typeface="Arial" panose="020B0604020202020204" pitchFamily="34" charset="0"/>
              <a:buChar char="•"/>
            </a:pPr>
            <a:r>
              <a:rPr lang="es-ES" sz="1600" dirty="0">
                <a:solidFill>
                  <a:schemeClr val="tx1"/>
                </a:solidFill>
              </a:rPr>
              <a:t>Si la IT empieza y termina en un mismo mes: todos los días desde el inicio de la IT hasta su final con código 04. El resto de días se cumplimentarán según corresponda de actividad o inactividad.</a:t>
            </a:r>
          </a:p>
          <a:p>
            <a:pPr marL="534988" lvl="1" indent="-174625" algn="just">
              <a:buFont typeface="Arial" panose="020B0604020202020204" pitchFamily="34" charset="0"/>
              <a:buChar char="•"/>
            </a:pPr>
            <a:r>
              <a:rPr lang="es-ES" sz="1600" dirty="0">
                <a:solidFill>
                  <a:schemeClr val="tx1"/>
                </a:solidFill>
              </a:rPr>
              <a:t>Si la IT supera el mes se indican con 04 todos los días del mes desde el inicio de la IT. No volverá a incluir al trabajador en el XML hasta el alta médica, indicando entonces si pasa a actividad (código 03) o a inactividad (01).</a:t>
            </a:r>
          </a:p>
          <a:p>
            <a:pPr marL="360363" lvl="1" indent="-184150" algn="just">
              <a:buFont typeface="+mj-lt"/>
              <a:buAutoNum type="arabicPeriod" startAt="3"/>
            </a:pPr>
            <a:r>
              <a:rPr lang="es-ES" sz="1600" dirty="0">
                <a:solidFill>
                  <a:schemeClr val="tx1"/>
                </a:solidFill>
              </a:rPr>
              <a:t> El trabajador deberá comunicar al SEPE la baja y el alta médica, según queda indicado en la siguiente ficha.</a:t>
            </a:r>
          </a:p>
        </p:txBody>
      </p:sp>
      <p:sp>
        <p:nvSpPr>
          <p:cNvPr id="5" name="CuadroTexto 4">
            <a:extLst>
              <a:ext uri="{FF2B5EF4-FFF2-40B4-BE49-F238E27FC236}">
                <a16:creationId xmlns:a16="http://schemas.microsoft.com/office/drawing/2014/main" id="{D4BFD7DA-C192-43E0-ABAB-4B52904ECF51}"/>
              </a:ext>
            </a:extLst>
          </p:cNvPr>
          <p:cNvSpPr txBox="1"/>
          <p:nvPr/>
        </p:nvSpPr>
        <p:spPr>
          <a:xfrm>
            <a:off x="391057" y="1084365"/>
            <a:ext cx="8673568" cy="1277273"/>
          </a:xfrm>
          <a:prstGeom prst="rect">
            <a:avLst/>
          </a:prstGeom>
          <a:noFill/>
        </p:spPr>
        <p:txBody>
          <a:bodyPr wrap="square">
            <a:spAutoFit/>
          </a:bodyPr>
          <a:lstStyle/>
          <a:p>
            <a:pPr eaLnBrk="1" fontAlgn="auto" hangingPunct="1">
              <a:spcBef>
                <a:spcPts val="0"/>
              </a:spcBef>
              <a:spcAft>
                <a:spcPts val="0"/>
              </a:spcAft>
              <a:defRPr/>
            </a:pPr>
            <a:r>
              <a:rPr lang="es-ES" b="1" dirty="0">
                <a:solidFill>
                  <a:schemeClr val="accent6">
                    <a:lumMod val="75000"/>
                  </a:schemeClr>
                </a:solidFill>
                <a:latin typeface="+mn-lt"/>
              </a:rPr>
              <a:t>¿Quién abona el periodo de baja medica en el Mecanismo RED (art 47.bis ET) y cómo se comunica por la empresa al SEPE? </a:t>
            </a:r>
          </a:p>
          <a:p>
            <a:pPr eaLnBrk="1" fontAlgn="auto" hangingPunct="1">
              <a:lnSpc>
                <a:spcPts val="600"/>
              </a:lnSpc>
              <a:spcBef>
                <a:spcPts val="0"/>
              </a:spcBef>
              <a:spcAft>
                <a:spcPts val="0"/>
              </a:spcAft>
              <a:defRPr/>
            </a:pPr>
            <a:endParaRPr lang="es-ES" b="1" dirty="0">
              <a:solidFill>
                <a:schemeClr val="accent6"/>
              </a:solidFill>
              <a:latin typeface="+mn-lt"/>
            </a:endParaRPr>
          </a:p>
          <a:p>
            <a:pPr eaLnBrk="1" fontAlgn="auto" hangingPunct="1">
              <a:spcBef>
                <a:spcPts val="0"/>
              </a:spcBef>
              <a:spcAft>
                <a:spcPts val="0"/>
              </a:spcAft>
              <a:defRPr/>
            </a:pPr>
            <a:r>
              <a:rPr lang="es-ES" dirty="0">
                <a:latin typeface="+mn-lt"/>
              </a:rPr>
              <a:t>El SEPE </a:t>
            </a:r>
            <a:r>
              <a:rPr lang="es-ES" b="1" dirty="0">
                <a:latin typeface="+mn-lt"/>
              </a:rPr>
              <a:t>suspende</a:t>
            </a:r>
            <a:r>
              <a:rPr lang="es-ES" dirty="0">
                <a:latin typeface="+mn-lt"/>
              </a:rPr>
              <a:t> el abono de la protección social, </a:t>
            </a:r>
            <a:r>
              <a:rPr lang="es-ES" altLang="es-ES" dirty="0"/>
              <a:t>debiéndose solicitar la prestación correspondiente ante la entidad a cargo, sea el INSS o una mutua.</a:t>
            </a:r>
            <a:endParaRPr lang="es-ES" dirty="0">
              <a:latin typeface="+mn-lt"/>
            </a:endParaRPr>
          </a:p>
        </p:txBody>
      </p:sp>
      <p:sp>
        <p:nvSpPr>
          <p:cNvPr id="26" name="CuadroTexto 10">
            <a:extLst>
              <a:ext uri="{FF2B5EF4-FFF2-40B4-BE49-F238E27FC236}">
                <a16:creationId xmlns:a16="http://schemas.microsoft.com/office/drawing/2014/main" id="{EB1DCE4C-297F-4FF6-8352-BB4E4EAB3155}"/>
              </a:ext>
            </a:extLst>
          </p:cNvPr>
          <p:cNvSpPr txBox="1">
            <a:spLocks noChangeArrowheads="1"/>
          </p:cNvSpPr>
          <p:nvPr/>
        </p:nvSpPr>
        <p:spPr bwMode="auto">
          <a:xfrm>
            <a:off x="611188" y="6249987"/>
            <a:ext cx="5327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01/04/2022 </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1+#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CuadroTexto">
            <a:extLst>
              <a:ext uri="{FF2B5EF4-FFF2-40B4-BE49-F238E27FC236}">
                <a16:creationId xmlns:a16="http://schemas.microsoft.com/office/drawing/2014/main" id="{DC2A35C3-71EB-4A96-B715-9B13777E197F}"/>
              </a:ext>
            </a:extLst>
          </p:cNvPr>
          <p:cNvSpPr txBox="1"/>
          <p:nvPr/>
        </p:nvSpPr>
        <p:spPr>
          <a:xfrm rot="10800000" flipV="1">
            <a:off x="167135" y="1431972"/>
            <a:ext cx="8793265" cy="1219770"/>
          </a:xfrm>
          <a:prstGeom prst="rect">
            <a:avLst/>
          </a:prstGeom>
          <a:noFill/>
          <a:ln w="28575">
            <a:solidFill>
              <a:schemeClr val="tx2">
                <a:lumMod val="60000"/>
                <a:lumOff val="40000"/>
                <a:alpha val="45000"/>
              </a:schemeClr>
            </a:solidFill>
          </a:ln>
        </p:spPr>
        <p:txBody>
          <a:bodyPr lIns="99897" tIns="49949" rIns="99897" bIns="49949">
            <a:spAutoFit/>
          </a:bodyPr>
          <a:lstStyle/>
          <a:p>
            <a:pPr algn="just" eaLnBrk="1" fontAlgn="auto" hangingPunct="1">
              <a:spcBef>
                <a:spcPts val="0"/>
              </a:spcBef>
              <a:spcAft>
                <a:spcPts val="0"/>
              </a:spcAft>
              <a:defRPr/>
            </a:pPr>
            <a:r>
              <a:rPr lang="es-ES" sz="1454" b="1" dirty="0">
                <a:solidFill>
                  <a:schemeClr val="tx2"/>
                </a:solidFill>
                <a:latin typeface="+mn-lt"/>
              </a:rPr>
              <a:t>Si la IT se ha iniciado durante el periodo de inactividad, el trabajador deberá comunicar la baja directamente a través de los canales de comunicación habilitados, entre otros, el presencial –previa cita en la oficina de Prestaciones-, trámite web con identificador  o a través del formulario de pre-solicitud (trámite </a:t>
            </a:r>
            <a:r>
              <a:rPr lang="es-ES" sz="1454" b="1" i="1" dirty="0">
                <a:solidFill>
                  <a:schemeClr val="tx2"/>
                </a:solidFill>
                <a:latin typeface="+mn-lt"/>
              </a:rPr>
              <a:t>Baja Prestación</a:t>
            </a:r>
            <a:r>
              <a:rPr lang="es-ES" sz="1454" b="1" dirty="0">
                <a:solidFill>
                  <a:schemeClr val="tx2"/>
                </a:solidFill>
                <a:latin typeface="+mn-lt"/>
              </a:rPr>
              <a:t>). </a:t>
            </a:r>
          </a:p>
          <a:p>
            <a:pPr algn="just" eaLnBrk="1" fontAlgn="auto" hangingPunct="1">
              <a:spcBef>
                <a:spcPts val="0"/>
              </a:spcBef>
              <a:spcAft>
                <a:spcPts val="0"/>
              </a:spcAft>
              <a:defRPr/>
            </a:pPr>
            <a:r>
              <a:rPr lang="es-ES" sz="1454" b="1" dirty="0">
                <a:solidFill>
                  <a:schemeClr val="tx2"/>
                </a:solidFill>
                <a:latin typeface="+mn-lt"/>
              </a:rPr>
              <a:t>Esto puede aplicarse también a casos de maternidad/paternidad. La persona trabajadora solicitará la prestación por nacimiento y cuidado de menor, una vez interrumpida la protección social. </a:t>
            </a:r>
          </a:p>
        </p:txBody>
      </p:sp>
      <p:sp>
        <p:nvSpPr>
          <p:cNvPr id="17" name="16 CuadroTexto">
            <a:extLst>
              <a:ext uri="{FF2B5EF4-FFF2-40B4-BE49-F238E27FC236}">
                <a16:creationId xmlns:a16="http://schemas.microsoft.com/office/drawing/2014/main" id="{C401C79D-C0EB-4308-A3DD-DEDCDF762E65}"/>
              </a:ext>
            </a:extLst>
          </p:cNvPr>
          <p:cNvSpPr txBox="1"/>
          <p:nvPr/>
        </p:nvSpPr>
        <p:spPr>
          <a:xfrm>
            <a:off x="337132" y="2799875"/>
            <a:ext cx="8469735" cy="3312587"/>
          </a:xfrm>
          <a:prstGeom prst="rect">
            <a:avLst/>
          </a:prstGeom>
          <a:noFill/>
          <a:ln>
            <a:noFill/>
          </a:ln>
        </p:spPr>
        <p:txBody>
          <a:bodyPr wrap="square" lIns="99897" tIns="49949" rIns="99897" bIns="49949">
            <a:spAutoFit/>
          </a:bodyPr>
          <a:lstStyle/>
          <a:p>
            <a:pPr algn="just" eaLnBrk="1" fontAlgn="auto" hangingPunct="1">
              <a:spcBef>
                <a:spcPts val="656"/>
              </a:spcBef>
              <a:spcAft>
                <a:spcPts val="0"/>
              </a:spcAft>
              <a:defRPr/>
            </a:pPr>
            <a:r>
              <a:rPr lang="es-ES" sz="1500" dirty="0">
                <a:latin typeface="+mn-lt"/>
              </a:rPr>
              <a:t>Una forma posible de comunicar las bajas médicas al SEPE por parte de la persona trabajadora, es a través del envío del formulario de pre-solicitud, que se encuentra en la </a:t>
            </a:r>
            <a:r>
              <a:rPr lang="es-ES" sz="1500" b="1" dirty="0">
                <a:latin typeface="+mn-lt"/>
              </a:rPr>
              <a:t>sede del SEPE</a:t>
            </a:r>
            <a:r>
              <a:rPr lang="es-ES" sz="1500" dirty="0">
                <a:latin typeface="+mn-lt"/>
              </a:rPr>
              <a:t>:</a:t>
            </a:r>
          </a:p>
          <a:p>
            <a:pPr algn="just" eaLnBrk="1" fontAlgn="auto" hangingPunct="1">
              <a:lnSpc>
                <a:spcPts val="1638"/>
              </a:lnSpc>
              <a:spcBef>
                <a:spcPts val="0"/>
              </a:spcBef>
              <a:spcAft>
                <a:spcPts val="0"/>
              </a:spcAft>
              <a:defRPr/>
            </a:pPr>
            <a:endParaRPr lang="es-ES" sz="1500" dirty="0">
              <a:latin typeface="+mn-lt"/>
            </a:endParaRPr>
          </a:p>
          <a:p>
            <a:pPr eaLnBrk="1" fontAlgn="auto" hangingPunct="1">
              <a:lnSpc>
                <a:spcPts val="1368"/>
              </a:lnSpc>
              <a:spcBef>
                <a:spcPts val="0"/>
              </a:spcBef>
              <a:spcAft>
                <a:spcPts val="0"/>
              </a:spcAft>
              <a:defRPr/>
            </a:pPr>
            <a:r>
              <a:rPr lang="es-ES" sz="1500" dirty="0">
                <a:latin typeface="+mn-lt"/>
              </a:rPr>
              <a:t>1) Entrar en </a:t>
            </a:r>
            <a:r>
              <a:rPr lang="es-ES" sz="1500" dirty="0">
                <a:latin typeface="+mn-lt"/>
                <a:hlinkClick r:id="rId3"/>
              </a:rPr>
              <a:t>https://sede.sepe.gob.es/portalSede/flows/inicio</a:t>
            </a:r>
            <a:r>
              <a:rPr lang="es-ES" sz="1500" dirty="0">
                <a:latin typeface="+mn-lt"/>
              </a:rPr>
              <a:t>.</a:t>
            </a:r>
            <a:endParaRPr lang="es-ES_tradnl" sz="1500" dirty="0">
              <a:latin typeface="+mn-lt"/>
            </a:endParaRPr>
          </a:p>
          <a:p>
            <a:pPr eaLnBrk="1" fontAlgn="auto" hangingPunct="1">
              <a:lnSpc>
                <a:spcPts val="855"/>
              </a:lnSpc>
              <a:spcBef>
                <a:spcPts val="0"/>
              </a:spcBef>
              <a:spcAft>
                <a:spcPts val="0"/>
              </a:spcAft>
              <a:defRPr/>
            </a:pPr>
            <a:r>
              <a:rPr lang="es-ES" sz="1500" dirty="0">
                <a:latin typeface="+mn-lt"/>
              </a:rPr>
              <a:t> </a:t>
            </a:r>
            <a:endParaRPr lang="es-ES_tradnl" sz="1500" dirty="0">
              <a:latin typeface="+mn-lt"/>
            </a:endParaRPr>
          </a:p>
          <a:p>
            <a:pPr eaLnBrk="1" fontAlgn="auto" hangingPunct="1">
              <a:lnSpc>
                <a:spcPts val="1368"/>
              </a:lnSpc>
              <a:spcBef>
                <a:spcPts val="0"/>
              </a:spcBef>
              <a:spcAft>
                <a:spcPts val="0"/>
              </a:spcAft>
              <a:defRPr/>
            </a:pPr>
            <a:r>
              <a:rPr lang="es-ES" sz="1500" dirty="0">
                <a:latin typeface="+mn-lt"/>
              </a:rPr>
              <a:t>2) Seleccionar </a:t>
            </a:r>
            <a:r>
              <a:rPr lang="es-ES" sz="1500" i="1" dirty="0">
                <a:latin typeface="+mn-lt"/>
              </a:rPr>
              <a:t>PERSONAS</a:t>
            </a:r>
            <a:r>
              <a:rPr lang="es-ES" sz="1500" dirty="0">
                <a:latin typeface="+mn-lt"/>
              </a:rPr>
              <a:t>.</a:t>
            </a:r>
            <a:endParaRPr lang="es-ES_tradnl" sz="1500" dirty="0">
              <a:latin typeface="+mn-lt"/>
            </a:endParaRPr>
          </a:p>
          <a:p>
            <a:pPr eaLnBrk="1" fontAlgn="auto" hangingPunct="1">
              <a:lnSpc>
                <a:spcPts val="855"/>
              </a:lnSpc>
              <a:spcBef>
                <a:spcPts val="0"/>
              </a:spcBef>
              <a:spcAft>
                <a:spcPts val="0"/>
              </a:spcAft>
              <a:defRPr/>
            </a:pPr>
            <a:r>
              <a:rPr lang="es-ES" sz="1500" dirty="0">
                <a:latin typeface="+mn-lt"/>
              </a:rPr>
              <a:t> </a:t>
            </a:r>
            <a:endParaRPr lang="es-ES_tradnl" sz="1500" dirty="0">
              <a:latin typeface="+mn-lt"/>
            </a:endParaRPr>
          </a:p>
          <a:p>
            <a:pPr eaLnBrk="1" fontAlgn="auto" hangingPunct="1">
              <a:lnSpc>
                <a:spcPts val="1368"/>
              </a:lnSpc>
              <a:spcBef>
                <a:spcPts val="0"/>
              </a:spcBef>
              <a:spcAft>
                <a:spcPts val="0"/>
              </a:spcAft>
              <a:defRPr/>
            </a:pPr>
            <a:r>
              <a:rPr lang="es-ES" sz="1500" dirty="0">
                <a:latin typeface="+mn-lt"/>
              </a:rPr>
              <a:t>3) Entrar en </a:t>
            </a:r>
            <a:r>
              <a:rPr lang="es-ES" sz="1500" i="1" dirty="0">
                <a:latin typeface="+mn-lt"/>
                <a:hlinkClick r:id="rId4"/>
              </a:rPr>
              <a:t>Formulario para pre-solicitud individual de prestaciones por desempleo</a:t>
            </a:r>
            <a:r>
              <a:rPr lang="es-ES" sz="1500" dirty="0">
                <a:latin typeface="+mn-lt"/>
              </a:rPr>
              <a:t>.</a:t>
            </a:r>
            <a:endParaRPr lang="es-ES_tradnl" sz="1500" dirty="0">
              <a:latin typeface="+mn-lt"/>
            </a:endParaRPr>
          </a:p>
          <a:p>
            <a:pPr eaLnBrk="1" fontAlgn="auto" hangingPunct="1">
              <a:lnSpc>
                <a:spcPts val="855"/>
              </a:lnSpc>
              <a:spcBef>
                <a:spcPts val="0"/>
              </a:spcBef>
              <a:spcAft>
                <a:spcPts val="0"/>
              </a:spcAft>
              <a:defRPr/>
            </a:pPr>
            <a:r>
              <a:rPr lang="es-ES" sz="1500" dirty="0">
                <a:latin typeface="+mn-lt"/>
              </a:rPr>
              <a:t> </a:t>
            </a:r>
            <a:endParaRPr lang="es-ES_tradnl" sz="1500" dirty="0">
              <a:latin typeface="+mn-lt"/>
            </a:endParaRPr>
          </a:p>
          <a:p>
            <a:pPr eaLnBrk="1" fontAlgn="auto" hangingPunct="1">
              <a:lnSpc>
                <a:spcPts val="1368"/>
              </a:lnSpc>
              <a:spcBef>
                <a:spcPts val="0"/>
              </a:spcBef>
              <a:spcAft>
                <a:spcPts val="0"/>
              </a:spcAft>
              <a:defRPr/>
            </a:pPr>
            <a:r>
              <a:rPr lang="es-ES" sz="1500" dirty="0">
                <a:latin typeface="+mn-lt"/>
              </a:rPr>
              <a:t>4) Seleccionar la opción </a:t>
            </a:r>
            <a:r>
              <a:rPr lang="es-ES" sz="1500" i="1" u="sng" dirty="0">
                <a:latin typeface="+mn-lt"/>
              </a:rPr>
              <a:t>formulario</a:t>
            </a:r>
            <a:r>
              <a:rPr lang="es-ES" sz="1500" dirty="0">
                <a:latin typeface="+mn-lt"/>
              </a:rPr>
              <a:t> (el vínculo de acceso se encuentra en el texto informativo).</a:t>
            </a:r>
            <a:endParaRPr lang="es-ES_tradnl" sz="1500" dirty="0">
              <a:latin typeface="+mn-lt"/>
            </a:endParaRPr>
          </a:p>
          <a:p>
            <a:pPr eaLnBrk="1" fontAlgn="auto" hangingPunct="1">
              <a:lnSpc>
                <a:spcPts val="855"/>
              </a:lnSpc>
              <a:spcBef>
                <a:spcPts val="0"/>
              </a:spcBef>
              <a:spcAft>
                <a:spcPts val="0"/>
              </a:spcAft>
              <a:defRPr/>
            </a:pPr>
            <a:r>
              <a:rPr lang="es-ES" sz="1500" dirty="0">
                <a:latin typeface="+mn-lt"/>
              </a:rPr>
              <a:t> </a:t>
            </a:r>
            <a:endParaRPr lang="es-ES_tradnl" sz="1500" dirty="0">
              <a:latin typeface="+mn-lt"/>
            </a:endParaRPr>
          </a:p>
          <a:p>
            <a:pPr algn="just" eaLnBrk="1" fontAlgn="auto" hangingPunct="1">
              <a:lnSpc>
                <a:spcPts val="1368"/>
              </a:lnSpc>
              <a:spcBef>
                <a:spcPts val="0"/>
              </a:spcBef>
              <a:spcAft>
                <a:spcPts val="0"/>
              </a:spcAft>
              <a:defRPr/>
            </a:pPr>
            <a:r>
              <a:rPr lang="es-ES" sz="1500" dirty="0">
                <a:latin typeface="+mn-lt"/>
              </a:rPr>
              <a:t>5) Seleccionar la opción </a:t>
            </a:r>
            <a:r>
              <a:rPr lang="es-ES" sz="1500" i="1" u="sng" dirty="0">
                <a:latin typeface="+mn-lt"/>
              </a:rPr>
              <a:t>Baja Prestación</a:t>
            </a:r>
            <a:r>
              <a:rPr lang="es-ES" sz="1500" dirty="0">
                <a:latin typeface="+mn-lt"/>
              </a:rPr>
              <a:t> para informar de la baja médica (interrupción de la protección).</a:t>
            </a:r>
            <a:endParaRPr lang="es-ES" sz="1500" dirty="0">
              <a:highlight>
                <a:srgbClr val="FFFF00"/>
              </a:highlight>
              <a:latin typeface="+mn-lt"/>
            </a:endParaRPr>
          </a:p>
          <a:p>
            <a:pPr algn="just" eaLnBrk="1" fontAlgn="auto" hangingPunct="1">
              <a:lnSpc>
                <a:spcPts val="1539"/>
              </a:lnSpc>
              <a:spcBef>
                <a:spcPts val="600"/>
              </a:spcBef>
              <a:spcAft>
                <a:spcPts val="0"/>
              </a:spcAft>
              <a:defRPr/>
            </a:pPr>
            <a:r>
              <a:rPr lang="es-ES" sz="1400" dirty="0">
                <a:latin typeface="+mn-lt"/>
              </a:rPr>
              <a:t>Se cumplimentan todos los campos, indicando en observaciones la causa de baja, fecha baja, entidad a cargo y si está en la empresa en situación de Mecanismo RED y la medida suspensión/reducción.</a:t>
            </a:r>
          </a:p>
          <a:p>
            <a:pPr algn="just" eaLnBrk="1" fontAlgn="auto" hangingPunct="1">
              <a:lnSpc>
                <a:spcPts val="1700"/>
              </a:lnSpc>
              <a:spcBef>
                <a:spcPts val="600"/>
              </a:spcBef>
              <a:spcAft>
                <a:spcPts val="0"/>
              </a:spcAft>
              <a:defRPr/>
            </a:pPr>
            <a:r>
              <a:rPr lang="es-ES" sz="1400" dirty="0">
                <a:latin typeface="+mn-lt"/>
              </a:rPr>
              <a:t>Para comunicar el fin del periodo de IT, de maternidad/paternidad para Mecanismo RED se puede remitir una pre-solicitud de reanudación para volver a percibir la protección social. En el campo </a:t>
            </a:r>
            <a:r>
              <a:rPr lang="es-ES" sz="1400" i="1" dirty="0">
                <a:latin typeface="+mn-lt"/>
              </a:rPr>
              <a:t>observaciones</a:t>
            </a:r>
            <a:r>
              <a:rPr lang="es-ES" sz="1400" dirty="0">
                <a:latin typeface="+mn-lt"/>
              </a:rPr>
              <a:t> se indicará fecha del alta médica. También será posible realizar el trámite por los canales presencial, con cita previa, y web.</a:t>
            </a:r>
          </a:p>
        </p:txBody>
      </p:sp>
      <p:sp>
        <p:nvSpPr>
          <p:cNvPr id="8" name="7 CuadroTexto">
            <a:extLst>
              <a:ext uri="{FF2B5EF4-FFF2-40B4-BE49-F238E27FC236}">
                <a16:creationId xmlns:a16="http://schemas.microsoft.com/office/drawing/2014/main" id="{37F5D824-85F2-49B6-95E3-23D49DF364F9}"/>
              </a:ext>
            </a:extLst>
          </p:cNvPr>
          <p:cNvSpPr txBox="1"/>
          <p:nvPr/>
        </p:nvSpPr>
        <p:spPr>
          <a:xfrm>
            <a:off x="-25163" y="288131"/>
            <a:ext cx="9144001" cy="390525"/>
          </a:xfrm>
          <a:prstGeom prst="rect">
            <a:avLst/>
          </a:prstGeom>
          <a:noFill/>
        </p:spPr>
        <p:txBody>
          <a:bodyPr lIns="99897" tIns="49949" rIns="99897" bIns="49949">
            <a:spAutoFit/>
          </a:bodyPr>
          <a:lstStyle/>
          <a:p>
            <a:pPr algn="ctr" eaLnBrk="1" fontAlgn="auto" hangingPunct="1">
              <a:spcBef>
                <a:spcPts val="0"/>
              </a:spcBef>
              <a:spcAft>
                <a:spcPts val="0"/>
              </a:spcAft>
              <a:defRPr/>
            </a:pPr>
            <a:r>
              <a:rPr lang="es-ES" sz="1900" b="1" dirty="0">
                <a:solidFill>
                  <a:prstClr val="white"/>
                </a:solidFill>
                <a:latin typeface="+mn-lt"/>
              </a:rPr>
              <a:t>IT – comunicaciones de los trabajadores en baja médica si están en Mecanismo RED</a:t>
            </a:r>
          </a:p>
        </p:txBody>
      </p:sp>
      <p:sp>
        <p:nvSpPr>
          <p:cNvPr id="28677" name="2 Marcador de número de diapositiva">
            <a:extLst>
              <a:ext uri="{FF2B5EF4-FFF2-40B4-BE49-F238E27FC236}">
                <a16:creationId xmlns:a16="http://schemas.microsoft.com/office/drawing/2014/main" id="{706E0CA6-1182-485D-8EA9-61D042FF6CDC}"/>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C1534D49-3DF1-4925-A6EE-B9E5257628D0}" type="slidenum">
              <a:rPr lang="es-ES_tradnl" altLang="es-ES">
                <a:solidFill>
                  <a:srgbClr val="002E54"/>
                </a:solidFill>
                <a:latin typeface="Arial" panose="020B0604020202020204" pitchFamily="34" charset="0"/>
              </a:rPr>
              <a:pPr/>
              <a:t>14</a:t>
            </a:fld>
            <a:endParaRPr lang="es-ES_tradnl" altLang="es-ES">
              <a:solidFill>
                <a:srgbClr val="002E54"/>
              </a:solidFill>
              <a:latin typeface="Arial" panose="020B0604020202020204" pitchFamily="34" charset="0"/>
            </a:endParaRPr>
          </a:p>
        </p:txBody>
      </p:sp>
      <p:sp>
        <p:nvSpPr>
          <p:cNvPr id="9" name="8 CuadroTexto">
            <a:extLst>
              <a:ext uri="{FF2B5EF4-FFF2-40B4-BE49-F238E27FC236}">
                <a16:creationId xmlns:a16="http://schemas.microsoft.com/office/drawing/2014/main" id="{1C8FD6C8-D31E-4454-B833-96A2210E0B0A}"/>
              </a:ext>
            </a:extLst>
          </p:cNvPr>
          <p:cNvSpPr txBox="1"/>
          <p:nvPr/>
        </p:nvSpPr>
        <p:spPr>
          <a:xfrm>
            <a:off x="-84034" y="983498"/>
            <a:ext cx="9044434" cy="388938"/>
          </a:xfrm>
          <a:prstGeom prst="rect">
            <a:avLst/>
          </a:prstGeom>
          <a:noFill/>
        </p:spPr>
        <p:txBody>
          <a:bodyPr wrap="square" lIns="99897" tIns="49949" rIns="99897" bIns="49949">
            <a:spAutoFit/>
          </a:bodyPr>
          <a:lstStyle/>
          <a:p>
            <a:pPr algn="ctr" eaLnBrk="1" fontAlgn="auto" hangingPunct="1">
              <a:spcBef>
                <a:spcPts val="0"/>
              </a:spcBef>
              <a:spcAft>
                <a:spcPts val="0"/>
              </a:spcAft>
              <a:defRPr/>
            </a:pPr>
            <a:r>
              <a:rPr lang="es-ES" b="1" dirty="0">
                <a:solidFill>
                  <a:schemeClr val="accent6">
                    <a:lumMod val="75000"/>
                  </a:schemeClr>
                </a:solidFill>
                <a:latin typeface="+mn-lt"/>
              </a:rPr>
              <a:t>¿Cómo comunica un trabajador en Mecanismo RED que está de baja médica al SEPE ?</a:t>
            </a:r>
          </a:p>
        </p:txBody>
      </p:sp>
      <p:sp>
        <p:nvSpPr>
          <p:cNvPr id="10" name="12 CuadroTexto">
            <a:extLst>
              <a:ext uri="{FF2B5EF4-FFF2-40B4-BE49-F238E27FC236}">
                <a16:creationId xmlns:a16="http://schemas.microsoft.com/office/drawing/2014/main" id="{8388D6D2-29F2-492C-9AD3-A57ABC634B2B}"/>
              </a:ext>
            </a:extLst>
          </p:cNvPr>
          <p:cNvSpPr txBox="1"/>
          <p:nvPr/>
        </p:nvSpPr>
        <p:spPr>
          <a:xfrm>
            <a:off x="166688" y="104775"/>
            <a:ext cx="8034337" cy="304800"/>
          </a:xfrm>
          <a:prstGeom prst="rect">
            <a:avLst/>
          </a:prstGeom>
          <a:noFill/>
        </p:spPr>
        <p:txBody>
          <a:bodyPr lIns="99897" tIns="49949" rIns="99897" bIns="49949">
            <a:spAutoFit/>
          </a:bodyPr>
          <a:lstStyle/>
          <a:p>
            <a:pPr algn="r" eaLnBrk="1" fontAlgn="auto" hangingPunct="1">
              <a:spcBef>
                <a:spcPts val="0"/>
              </a:spcBef>
              <a:spcAft>
                <a:spcPts val="0"/>
              </a:spcAft>
              <a:defRPr/>
            </a:pPr>
            <a:endParaRPr lang="es-ES" sz="1197" b="1" dirty="0">
              <a:solidFill>
                <a:prstClr val="white"/>
              </a:solidFill>
              <a:latin typeface="+mn-lt"/>
            </a:endParaRPr>
          </a:p>
        </p:txBody>
      </p:sp>
      <p:sp>
        <p:nvSpPr>
          <p:cNvPr id="11" name="CuadroTexto 10">
            <a:extLst>
              <a:ext uri="{FF2B5EF4-FFF2-40B4-BE49-F238E27FC236}">
                <a16:creationId xmlns:a16="http://schemas.microsoft.com/office/drawing/2014/main" id="{CB6A033A-FC19-4CBF-BA85-F10951C7C1CF}"/>
              </a:ext>
            </a:extLst>
          </p:cNvPr>
          <p:cNvSpPr txBox="1">
            <a:spLocks noChangeArrowheads="1"/>
          </p:cNvSpPr>
          <p:nvPr/>
        </p:nvSpPr>
        <p:spPr bwMode="auto">
          <a:xfrm>
            <a:off x="611188" y="6249987"/>
            <a:ext cx="5327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01/04/2022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500"/>
                                        <p:tgtEl>
                                          <p:spTgt spid="9"/>
                                        </p:tgtEl>
                                      </p:cBhvr>
                                    </p:animEffect>
                                    <p:anim calcmode="lin" valueType="num">
                                      <p:cBhvr>
                                        <p:cTn id="8" dur="1500" fill="hold"/>
                                        <p:tgtEl>
                                          <p:spTgt spid="9"/>
                                        </p:tgtEl>
                                        <p:attrNameLst>
                                          <p:attrName>ppt_x</p:attrName>
                                        </p:attrNameLst>
                                      </p:cBhvr>
                                      <p:tavLst>
                                        <p:tav tm="0">
                                          <p:val>
                                            <p:strVal val="#ppt_x"/>
                                          </p:val>
                                        </p:tav>
                                        <p:tav tm="100000">
                                          <p:val>
                                            <p:strVal val="#ppt_x"/>
                                          </p:val>
                                        </p:tav>
                                      </p:tavLst>
                                    </p:anim>
                                    <p:anim calcmode="lin" valueType="num">
                                      <p:cBhvr>
                                        <p:cTn id="9" dur="1500" fill="hold"/>
                                        <p:tgtEl>
                                          <p:spTgt spid="9"/>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500"/>
                            </p:stCondLst>
                            <p:childTnLst>
                              <p:par>
                                <p:cTn id="11" presetID="42" presetClass="entr" presetSubtype="0" fill="hold" nodeType="afterEffect">
                                  <p:stCondLst>
                                    <p:cond delay="1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000"/>
                                        <p:tgtEl>
                                          <p:spTgt spid="13"/>
                                        </p:tgtEl>
                                      </p:cBhvr>
                                    </p:animEffect>
                                    <p:anim calcmode="lin" valueType="num">
                                      <p:cBhvr>
                                        <p:cTn id="14" dur="2000" fill="hold"/>
                                        <p:tgtEl>
                                          <p:spTgt spid="13"/>
                                        </p:tgtEl>
                                        <p:attrNameLst>
                                          <p:attrName>ppt_x</p:attrName>
                                        </p:attrNameLst>
                                      </p:cBhvr>
                                      <p:tavLst>
                                        <p:tav tm="0">
                                          <p:val>
                                            <p:strVal val="#ppt_x"/>
                                          </p:val>
                                        </p:tav>
                                        <p:tav tm="100000">
                                          <p:val>
                                            <p:strVal val="#ppt_x"/>
                                          </p:val>
                                        </p:tav>
                                      </p:tavLst>
                                    </p:anim>
                                    <p:anim calcmode="lin" valueType="num">
                                      <p:cBhvr>
                                        <p:cTn id="15" dur="2000" fill="hold"/>
                                        <p:tgtEl>
                                          <p:spTgt spid="13"/>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4500"/>
                            </p:stCondLst>
                            <p:childTnLst>
                              <p:par>
                                <p:cTn id="17" presetID="42" presetClass="entr" presetSubtype="0" fill="hold" nodeType="afterEffect">
                                  <p:stCondLst>
                                    <p:cond delay="10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0"/>
                                        <p:tgtEl>
                                          <p:spTgt spid="17"/>
                                        </p:tgtEl>
                                      </p:cBhvr>
                                    </p:animEffect>
                                    <p:anim calcmode="lin" valueType="num">
                                      <p:cBhvr>
                                        <p:cTn id="20" dur="2000" fill="hold"/>
                                        <p:tgtEl>
                                          <p:spTgt spid="17"/>
                                        </p:tgtEl>
                                        <p:attrNameLst>
                                          <p:attrName>ppt_x</p:attrName>
                                        </p:attrNameLst>
                                      </p:cBhvr>
                                      <p:tavLst>
                                        <p:tav tm="0">
                                          <p:val>
                                            <p:strVal val="#ppt_x"/>
                                          </p:val>
                                        </p:tav>
                                        <p:tav tm="100000">
                                          <p:val>
                                            <p:strVal val="#ppt_x"/>
                                          </p:val>
                                        </p:tav>
                                      </p:tavLst>
                                    </p:anim>
                                    <p:anim calcmode="lin" valueType="num">
                                      <p:cBhvr>
                                        <p:cTn id="21" dur="2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número de diapositiva">
            <a:extLst>
              <a:ext uri="{FF2B5EF4-FFF2-40B4-BE49-F238E27FC236}">
                <a16:creationId xmlns:a16="http://schemas.microsoft.com/office/drawing/2014/main" id="{39A847E9-EF3F-461B-B1EC-BD86C63D9F3D}"/>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B840F7B-EBAD-4307-860A-EC1F4579BDB4}" type="slidenum">
              <a:rPr lang="es-ES_tradnl" altLang="es-ES">
                <a:solidFill>
                  <a:srgbClr val="002E54"/>
                </a:solidFill>
                <a:latin typeface="Arial" panose="020B0604020202020204" pitchFamily="34" charset="0"/>
              </a:rPr>
              <a:pPr/>
              <a:t>15</a:t>
            </a:fld>
            <a:endParaRPr lang="es-ES_tradnl" altLang="es-ES">
              <a:solidFill>
                <a:srgbClr val="002E54"/>
              </a:solidFill>
              <a:latin typeface="Arial" panose="020B0604020202020204" pitchFamily="34" charset="0"/>
            </a:endParaRPr>
          </a:p>
        </p:txBody>
      </p:sp>
      <p:sp>
        <p:nvSpPr>
          <p:cNvPr id="2" name="1 Rectángulo">
            <a:extLst>
              <a:ext uri="{FF2B5EF4-FFF2-40B4-BE49-F238E27FC236}">
                <a16:creationId xmlns:a16="http://schemas.microsoft.com/office/drawing/2014/main" id="{AA51D341-3159-4E89-AF9D-0607A9EE4B3B}"/>
              </a:ext>
            </a:extLst>
          </p:cNvPr>
          <p:cNvSpPr/>
          <p:nvPr/>
        </p:nvSpPr>
        <p:spPr>
          <a:xfrm>
            <a:off x="336550" y="335601"/>
            <a:ext cx="9180512" cy="339965"/>
          </a:xfrm>
          <a:prstGeom prst="rect">
            <a:avLst/>
          </a:prstGeom>
        </p:spPr>
        <p:txBody>
          <a:bodyPr>
            <a:spAutoFit/>
          </a:bodyPr>
          <a:lstStyle/>
          <a:p>
            <a:pPr eaLnBrk="1" fontAlgn="auto" hangingPunct="1">
              <a:lnSpc>
                <a:spcPts val="1796"/>
              </a:lnSpc>
              <a:spcBef>
                <a:spcPts val="257"/>
              </a:spcBef>
              <a:spcAft>
                <a:spcPts val="0"/>
              </a:spcAft>
              <a:defRPr/>
            </a:pPr>
            <a:r>
              <a:rPr lang="es-ES" sz="2200" b="1" dirty="0">
                <a:solidFill>
                  <a:schemeClr val="bg1"/>
                </a:solidFill>
                <a:latin typeface="+mn-lt"/>
              </a:rPr>
              <a:t>Pago de la protección social: dinámica del proceso de los ficheros XML</a:t>
            </a:r>
          </a:p>
        </p:txBody>
      </p:sp>
      <p:sp>
        <p:nvSpPr>
          <p:cNvPr id="14" name="CuadroTexto 13">
            <a:extLst>
              <a:ext uri="{FF2B5EF4-FFF2-40B4-BE49-F238E27FC236}">
                <a16:creationId xmlns:a16="http://schemas.microsoft.com/office/drawing/2014/main" id="{32068278-CF8B-427D-969C-F696E9FEA154}"/>
              </a:ext>
            </a:extLst>
          </p:cNvPr>
          <p:cNvSpPr txBox="1"/>
          <p:nvPr/>
        </p:nvSpPr>
        <p:spPr>
          <a:xfrm>
            <a:off x="453941" y="3111549"/>
            <a:ext cx="8378115" cy="223837"/>
          </a:xfrm>
          <a:prstGeom prst="rect">
            <a:avLst/>
          </a:prstGeom>
          <a:solidFill>
            <a:schemeClr val="bg1">
              <a:lumMod val="85000"/>
            </a:schemeClr>
          </a:solidFill>
          <a:ln w="6350">
            <a:solidFill>
              <a:schemeClr val="tx1"/>
            </a:solidFill>
          </a:ln>
        </p:spPr>
        <p:txBody>
          <a:bodyPr wrap="square" lIns="99897" tIns="0" rIns="92352" bIns="0">
            <a:spAutoFit/>
          </a:bodyPr>
          <a:lstStyle/>
          <a:p>
            <a:pPr indent="73303" eaLnBrk="1" fontAlgn="auto" hangingPunct="1">
              <a:spcBef>
                <a:spcPts val="0"/>
              </a:spcBef>
              <a:spcAft>
                <a:spcPts val="0"/>
              </a:spcAft>
              <a:defRPr/>
            </a:pPr>
            <a:r>
              <a:rPr lang="es-ES" sz="1454" dirty="0">
                <a:latin typeface="+mn-lt"/>
              </a:rPr>
              <a:t>Otras consideraciones relativas al pago de la protección social (RED) y los ficheros XML:</a:t>
            </a:r>
          </a:p>
        </p:txBody>
      </p:sp>
      <p:sp>
        <p:nvSpPr>
          <p:cNvPr id="13" name="CuadroTexto 12">
            <a:extLst>
              <a:ext uri="{FF2B5EF4-FFF2-40B4-BE49-F238E27FC236}">
                <a16:creationId xmlns:a16="http://schemas.microsoft.com/office/drawing/2014/main" id="{B8EBA6B2-6655-4DEA-9C68-FA2747BBD81F}"/>
              </a:ext>
            </a:extLst>
          </p:cNvPr>
          <p:cNvSpPr txBox="1"/>
          <p:nvPr/>
        </p:nvSpPr>
        <p:spPr>
          <a:xfrm>
            <a:off x="311944" y="1052952"/>
            <a:ext cx="8520112" cy="500983"/>
          </a:xfrm>
          <a:prstGeom prst="rect">
            <a:avLst/>
          </a:prstGeom>
          <a:solidFill>
            <a:srgbClr val="FFFFCC"/>
          </a:solidFill>
          <a:ln w="34925">
            <a:solidFill>
              <a:srgbClr val="376092"/>
            </a:solidFill>
          </a:ln>
        </p:spPr>
        <p:txBody>
          <a:bodyPr lIns="99897" tIns="49949" rIns="99897" bIns="49949">
            <a:spAutoFit/>
          </a:bodyPr>
          <a:lstStyle/>
          <a:p>
            <a:pPr algn="just" eaLnBrk="1" fontAlgn="auto" hangingPunct="1">
              <a:spcBef>
                <a:spcPts val="0"/>
              </a:spcBef>
              <a:spcAft>
                <a:spcPts val="0"/>
              </a:spcAft>
              <a:defRPr/>
            </a:pPr>
            <a:r>
              <a:rPr lang="es-ES" sz="1300" dirty="0">
                <a:solidFill>
                  <a:srgbClr val="002E54"/>
                </a:solidFill>
                <a:latin typeface="+mn-lt"/>
                <a:cs typeface="Arial" panose="020B0604020202020204" pitchFamily="34" charset="0"/>
              </a:rPr>
              <a:t>Solo se generará el pago de la protección social del M</a:t>
            </a:r>
            <a:r>
              <a:rPr lang="es-ES" sz="1300" dirty="0">
                <a:solidFill>
                  <a:srgbClr val="002E54"/>
                </a:solidFill>
                <a:cs typeface="Arial" panose="020B0604020202020204" pitchFamily="34" charset="0"/>
              </a:rPr>
              <a:t>ecanismo RED cuando</a:t>
            </a:r>
            <a:r>
              <a:rPr lang="es-ES" sz="1300" dirty="0">
                <a:solidFill>
                  <a:srgbClr val="002E54"/>
                </a:solidFill>
                <a:latin typeface="+mn-lt"/>
                <a:cs typeface="Arial" panose="020B0604020202020204" pitchFamily="34" charset="0"/>
              </a:rPr>
              <a:t>, una vez reconocido el derecho, se procese el correspondiente fichero de actividad (XML) mensual. </a:t>
            </a:r>
          </a:p>
        </p:txBody>
      </p:sp>
      <p:sp>
        <p:nvSpPr>
          <p:cNvPr id="15" name="6 CuadroTexto">
            <a:extLst>
              <a:ext uri="{FF2B5EF4-FFF2-40B4-BE49-F238E27FC236}">
                <a16:creationId xmlns:a16="http://schemas.microsoft.com/office/drawing/2014/main" id="{680CB7F9-BEF6-46E3-9A08-6178D71D9D02}"/>
              </a:ext>
            </a:extLst>
          </p:cNvPr>
          <p:cNvSpPr txBox="1"/>
          <p:nvPr/>
        </p:nvSpPr>
        <p:spPr>
          <a:xfrm>
            <a:off x="311944" y="1694460"/>
            <a:ext cx="8545512" cy="1408924"/>
          </a:xfrm>
          <a:prstGeom prst="rect">
            <a:avLst/>
          </a:prstGeom>
          <a:noFill/>
        </p:spPr>
        <p:txBody>
          <a:bodyPr lIns="99897" tIns="49949" rIns="99897" bIns="49949">
            <a:spAutoFit/>
          </a:bodyPr>
          <a:lstStyle/>
          <a:p>
            <a:pPr algn="just" eaLnBrk="1" fontAlgn="auto" hangingPunct="1">
              <a:spcBef>
                <a:spcPts val="0"/>
              </a:spcBef>
              <a:spcAft>
                <a:spcPts val="0"/>
              </a:spcAft>
              <a:defRPr/>
            </a:pPr>
            <a:r>
              <a:rPr lang="es-ES" sz="1500" dirty="0">
                <a:latin typeface="+mn-lt"/>
              </a:rPr>
              <a:t>Este fichero XML se debe enviar a mes vencido </a:t>
            </a:r>
            <a:r>
              <a:rPr lang="es-ES" altLang="es-ES" sz="1500" dirty="0">
                <a:latin typeface="+mn-lt"/>
              </a:rPr>
              <a:t>(remitido a través de la transacción específica creada para el Mecanismo RED en certific@2)</a:t>
            </a:r>
            <a:r>
              <a:rPr lang="es-ES" sz="1500" dirty="0">
                <a:latin typeface="+mn-lt"/>
              </a:rPr>
              <a:t>. De </a:t>
            </a:r>
            <a:r>
              <a:rPr lang="es-ES" sz="1500" b="1" dirty="0">
                <a:latin typeface="+mn-lt"/>
              </a:rPr>
              <a:t>no remitirse el fichero, la protección social quedará de baja </a:t>
            </a:r>
            <a:r>
              <a:rPr lang="es-ES" sz="1500" dirty="0">
                <a:latin typeface="+mn-lt"/>
              </a:rPr>
              <a:t>hasta que se reciba y procese un fichero XML conteniendo días a pagar.</a:t>
            </a:r>
          </a:p>
          <a:p>
            <a:pPr algn="just" eaLnBrk="1" fontAlgn="auto" hangingPunct="1">
              <a:spcBef>
                <a:spcPts val="1200"/>
              </a:spcBef>
              <a:spcAft>
                <a:spcPts val="0"/>
              </a:spcAft>
              <a:defRPr/>
            </a:pPr>
            <a:r>
              <a:rPr lang="es-ES" sz="1500" dirty="0">
                <a:latin typeface="+mn-lt"/>
              </a:rPr>
              <a:t>El hecho de remitir la solicitud colectiva (Excel rojo) no implica el pago de la protección social del Mecanismo RED.</a:t>
            </a:r>
          </a:p>
        </p:txBody>
      </p:sp>
      <p:sp>
        <p:nvSpPr>
          <p:cNvPr id="17" name="6 CuadroTexto">
            <a:extLst>
              <a:ext uri="{FF2B5EF4-FFF2-40B4-BE49-F238E27FC236}">
                <a16:creationId xmlns:a16="http://schemas.microsoft.com/office/drawing/2014/main" id="{2C748B1C-4BE3-4799-97CA-ABAA7A75379C}"/>
              </a:ext>
            </a:extLst>
          </p:cNvPr>
          <p:cNvSpPr txBox="1"/>
          <p:nvPr/>
        </p:nvSpPr>
        <p:spPr>
          <a:xfrm>
            <a:off x="273844" y="3464751"/>
            <a:ext cx="8596312" cy="2601045"/>
          </a:xfrm>
          <a:prstGeom prst="rect">
            <a:avLst/>
          </a:prstGeom>
          <a:noFill/>
        </p:spPr>
        <p:txBody>
          <a:bodyPr lIns="99897" tIns="49949" rIns="99897" bIns="49949">
            <a:spAutoFit/>
          </a:bodyPr>
          <a:lstStyle/>
          <a:p>
            <a:pPr marL="244345" indent="-244345" algn="just" eaLnBrk="1" fontAlgn="auto" hangingPunct="1">
              <a:spcBef>
                <a:spcPts val="0"/>
              </a:spcBef>
              <a:spcAft>
                <a:spcPts val="0"/>
              </a:spcAft>
              <a:buFontTx/>
              <a:buChar char="-"/>
              <a:defRPr/>
            </a:pPr>
            <a:r>
              <a:rPr lang="es-ES" sz="1539" dirty="0">
                <a:latin typeface="+mn-lt"/>
              </a:rPr>
              <a:t>El envío del fichero XML se realizará entre los días </a:t>
            </a:r>
            <a:r>
              <a:rPr lang="es-ES" sz="1539" b="1" dirty="0">
                <a:latin typeface="+mn-lt"/>
              </a:rPr>
              <a:t>1 a 20 del mes siguiente </a:t>
            </a:r>
            <a:r>
              <a:rPr lang="es-ES" sz="1539" dirty="0">
                <a:latin typeface="+mn-lt"/>
              </a:rPr>
              <a:t>al de la información, que será la del mes natural inmediato anterior. Excepcionalmente, se podrá enviar un fichero del mes anterior si no está procesado el del mes siguiente. </a:t>
            </a:r>
            <a:r>
              <a:rPr lang="es-ES" sz="1197" dirty="0">
                <a:solidFill>
                  <a:schemeClr val="accent1">
                    <a:lumMod val="75000"/>
                  </a:schemeClr>
                </a:solidFill>
                <a:latin typeface="+mn-lt"/>
              </a:rPr>
              <a:t>(Ejemplo: XML de abril y de mayo recibidos el 15/07/2022)</a:t>
            </a:r>
          </a:p>
          <a:p>
            <a:pPr marL="244345" indent="-244345" algn="just" eaLnBrk="1" fontAlgn="auto" hangingPunct="1">
              <a:spcBef>
                <a:spcPts val="0"/>
              </a:spcBef>
              <a:spcAft>
                <a:spcPts val="0"/>
              </a:spcAft>
              <a:buFontTx/>
              <a:buChar char="-"/>
              <a:defRPr/>
            </a:pPr>
            <a:r>
              <a:rPr lang="es-ES" sz="1539" dirty="0">
                <a:latin typeface="+mn-lt"/>
              </a:rPr>
              <a:t>Será necesario comprobar que el fichero XML ha sido correctamente transmitido a través de certific@2 (queda en estado </a:t>
            </a:r>
            <a:r>
              <a:rPr lang="es-ES" sz="1539" i="1" dirty="0">
                <a:latin typeface="+mn-lt"/>
              </a:rPr>
              <a:t>RECIBIDO</a:t>
            </a:r>
            <a:r>
              <a:rPr lang="es-ES" sz="1539" dirty="0">
                <a:latin typeface="+mn-lt"/>
              </a:rPr>
              <a:t>). En caso contrario podría no generarse pago. </a:t>
            </a:r>
          </a:p>
          <a:p>
            <a:pPr marL="244345" indent="-244345" algn="just" eaLnBrk="1" fontAlgn="auto" hangingPunct="1">
              <a:spcBef>
                <a:spcPts val="0"/>
              </a:spcBef>
              <a:spcAft>
                <a:spcPts val="0"/>
              </a:spcAft>
              <a:buFontTx/>
              <a:buChar char="-"/>
              <a:defRPr/>
            </a:pPr>
            <a:r>
              <a:rPr lang="es-ES" sz="1539" dirty="0">
                <a:latin typeface="+mn-lt"/>
              </a:rPr>
              <a:t>El abono de la protección social de un mes se realizará en la nómina del mes siguiente, debido al </a:t>
            </a:r>
            <a:r>
              <a:rPr lang="es-ES" sz="1539" i="1" dirty="0">
                <a:latin typeface="+mn-lt"/>
              </a:rPr>
              <a:t>decalaje</a:t>
            </a:r>
            <a:r>
              <a:rPr lang="es-ES" sz="1539" dirty="0">
                <a:latin typeface="+mn-lt"/>
              </a:rPr>
              <a:t> en el pago, al intervenir los ficheros XML en el cálculo. Dado que los ficheros XML se reciben necesariamente, salvo excepciones, en el mes siguiente, será entonces cuando se genere nómina, una vez procesados los ficheros por el SEPE</a:t>
            </a:r>
            <a:r>
              <a:rPr lang="es-ES" sz="1197" dirty="0">
                <a:latin typeface="+mn-lt"/>
              </a:rPr>
              <a:t>. </a:t>
            </a:r>
            <a:r>
              <a:rPr lang="es-ES" sz="1197" dirty="0">
                <a:solidFill>
                  <a:schemeClr val="accent1">
                    <a:lumMod val="75000"/>
                  </a:schemeClr>
                </a:solidFill>
                <a:latin typeface="+mn-lt"/>
              </a:rPr>
              <a:t>Ejemplo: el abono a un trabajador de 15 días de protección social por inactividad al 50% en protección social en abril de 2022 se procesará en la nómina de mayo, habiéndose recibido el XML entre 01/05 y 20/05/2022, y se abonará en torno al 10 de junio..</a:t>
            </a:r>
          </a:p>
        </p:txBody>
      </p:sp>
      <p:sp>
        <p:nvSpPr>
          <p:cNvPr id="10" name="CuadroTexto 9">
            <a:extLst>
              <a:ext uri="{FF2B5EF4-FFF2-40B4-BE49-F238E27FC236}">
                <a16:creationId xmlns:a16="http://schemas.microsoft.com/office/drawing/2014/main" id="{52B044AD-EFBA-479C-9E60-698EDE1A32AB}"/>
              </a:ext>
            </a:extLst>
          </p:cNvPr>
          <p:cNvSpPr txBox="1">
            <a:spLocks noChangeArrowheads="1"/>
          </p:cNvSpPr>
          <p:nvPr/>
        </p:nvSpPr>
        <p:spPr bwMode="auto">
          <a:xfrm>
            <a:off x="611188" y="6249987"/>
            <a:ext cx="5327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01/04/2022  Fecha de modificación: 20/04/2022</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500"/>
                                        <p:tgtEl>
                                          <p:spTgt spid="15"/>
                                        </p:tgtEl>
                                      </p:cBhvr>
                                    </p:animEffect>
                                    <p:anim calcmode="lin" valueType="num">
                                      <p:cBhvr>
                                        <p:cTn id="8" dur="1500" fill="hold"/>
                                        <p:tgtEl>
                                          <p:spTgt spid="15"/>
                                        </p:tgtEl>
                                        <p:attrNameLst>
                                          <p:attrName>ppt_x</p:attrName>
                                        </p:attrNameLst>
                                      </p:cBhvr>
                                      <p:tavLst>
                                        <p:tav tm="0">
                                          <p:val>
                                            <p:strVal val="#ppt_x"/>
                                          </p:val>
                                        </p:tav>
                                        <p:tav tm="100000">
                                          <p:val>
                                            <p:strVal val="#ppt_x"/>
                                          </p:val>
                                        </p:tav>
                                      </p:tavLst>
                                    </p:anim>
                                    <p:anim calcmode="lin" valueType="num">
                                      <p:cBhvr>
                                        <p:cTn id="9" dur="15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500"/>
                                        <p:tgtEl>
                                          <p:spTgt spid="17"/>
                                        </p:tgtEl>
                                      </p:cBhvr>
                                    </p:animEffect>
                                    <p:anim calcmode="lin" valueType="num">
                                      <p:cBhvr>
                                        <p:cTn id="13" dur="1500" fill="hold"/>
                                        <p:tgtEl>
                                          <p:spTgt spid="17"/>
                                        </p:tgtEl>
                                        <p:attrNameLst>
                                          <p:attrName>ppt_x</p:attrName>
                                        </p:attrNameLst>
                                      </p:cBhvr>
                                      <p:tavLst>
                                        <p:tav tm="0">
                                          <p:val>
                                            <p:strVal val="#ppt_x"/>
                                          </p:val>
                                        </p:tav>
                                        <p:tav tm="100000">
                                          <p:val>
                                            <p:strVal val="#ppt_x"/>
                                          </p:val>
                                        </p:tav>
                                      </p:tavLst>
                                    </p:anim>
                                    <p:anim calcmode="lin" valueType="num">
                                      <p:cBhvr>
                                        <p:cTn id="14" dur="1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número de diapositiva">
            <a:extLst>
              <a:ext uri="{FF2B5EF4-FFF2-40B4-BE49-F238E27FC236}">
                <a16:creationId xmlns:a16="http://schemas.microsoft.com/office/drawing/2014/main" id="{39A847E9-EF3F-461B-B1EC-BD86C63D9F3D}"/>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B840F7B-EBAD-4307-860A-EC1F4579BDB4}" type="slidenum">
              <a:rPr lang="es-ES_tradnl" altLang="es-ES">
                <a:solidFill>
                  <a:srgbClr val="002E54"/>
                </a:solidFill>
                <a:latin typeface="Arial" panose="020B0604020202020204" pitchFamily="34" charset="0"/>
              </a:rPr>
              <a:pPr/>
              <a:t>16</a:t>
            </a:fld>
            <a:endParaRPr lang="es-ES_tradnl" altLang="es-ES">
              <a:solidFill>
                <a:srgbClr val="002E54"/>
              </a:solidFill>
              <a:latin typeface="Arial" panose="020B0604020202020204" pitchFamily="34" charset="0"/>
            </a:endParaRPr>
          </a:p>
        </p:txBody>
      </p:sp>
      <p:sp>
        <p:nvSpPr>
          <p:cNvPr id="2" name="1 Rectángulo">
            <a:extLst>
              <a:ext uri="{FF2B5EF4-FFF2-40B4-BE49-F238E27FC236}">
                <a16:creationId xmlns:a16="http://schemas.microsoft.com/office/drawing/2014/main" id="{AA51D341-3159-4E89-AF9D-0607A9EE4B3B}"/>
              </a:ext>
            </a:extLst>
          </p:cNvPr>
          <p:cNvSpPr/>
          <p:nvPr/>
        </p:nvSpPr>
        <p:spPr>
          <a:xfrm>
            <a:off x="336550" y="260648"/>
            <a:ext cx="9180512" cy="339965"/>
          </a:xfrm>
          <a:prstGeom prst="rect">
            <a:avLst/>
          </a:prstGeom>
        </p:spPr>
        <p:txBody>
          <a:bodyPr>
            <a:spAutoFit/>
          </a:bodyPr>
          <a:lstStyle/>
          <a:p>
            <a:pPr eaLnBrk="1" fontAlgn="auto" hangingPunct="1">
              <a:lnSpc>
                <a:spcPts val="1796"/>
              </a:lnSpc>
              <a:spcBef>
                <a:spcPts val="257"/>
              </a:spcBef>
              <a:spcAft>
                <a:spcPts val="0"/>
              </a:spcAft>
              <a:defRPr/>
            </a:pPr>
            <a:r>
              <a:rPr lang="es-ES" sz="2200" b="1" dirty="0">
                <a:solidFill>
                  <a:schemeClr val="bg1"/>
                </a:solidFill>
                <a:latin typeface="+mn-lt"/>
              </a:rPr>
              <a:t>Protección social vinculada al mecanismo RED: resumen de tramitación</a:t>
            </a:r>
          </a:p>
        </p:txBody>
      </p:sp>
      <p:sp>
        <p:nvSpPr>
          <p:cNvPr id="10" name="CuadroTexto 9">
            <a:extLst>
              <a:ext uri="{FF2B5EF4-FFF2-40B4-BE49-F238E27FC236}">
                <a16:creationId xmlns:a16="http://schemas.microsoft.com/office/drawing/2014/main" id="{52B044AD-EFBA-479C-9E60-698EDE1A32AB}"/>
              </a:ext>
            </a:extLst>
          </p:cNvPr>
          <p:cNvSpPr txBox="1">
            <a:spLocks noChangeArrowheads="1"/>
          </p:cNvSpPr>
          <p:nvPr/>
        </p:nvSpPr>
        <p:spPr bwMode="auto">
          <a:xfrm>
            <a:off x="605616" y="6184203"/>
            <a:ext cx="5327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01/04/2022  Fecha de modificación: 26/04/2022</a:t>
            </a:r>
          </a:p>
        </p:txBody>
      </p:sp>
      <p:graphicFrame>
        <p:nvGraphicFramePr>
          <p:cNvPr id="3" name="Tabla 2">
            <a:extLst>
              <a:ext uri="{FF2B5EF4-FFF2-40B4-BE49-F238E27FC236}">
                <a16:creationId xmlns:a16="http://schemas.microsoft.com/office/drawing/2014/main" id="{33ADCE1D-E050-4A35-AF04-2F4E675834D6}"/>
              </a:ext>
            </a:extLst>
          </p:cNvPr>
          <p:cNvGraphicFramePr>
            <a:graphicFrameLocks noGrp="1"/>
          </p:cNvGraphicFramePr>
          <p:nvPr>
            <p:extLst>
              <p:ext uri="{D42A27DB-BD31-4B8C-83A1-F6EECF244321}">
                <p14:modId xmlns:p14="http://schemas.microsoft.com/office/powerpoint/2010/main" val="4011837031"/>
              </p:ext>
            </p:extLst>
          </p:nvPr>
        </p:nvGraphicFramePr>
        <p:xfrm>
          <a:off x="605616" y="1124744"/>
          <a:ext cx="7998832" cy="4946154"/>
        </p:xfrm>
        <a:graphic>
          <a:graphicData uri="http://schemas.openxmlformats.org/drawingml/2006/table">
            <a:tbl>
              <a:tblPr firstRow="1" bandRow="1">
                <a:tableStyleId>{5C22544A-7EE6-4342-B048-85BDC9FD1C3A}</a:tableStyleId>
              </a:tblPr>
              <a:tblGrid>
                <a:gridCol w="7998832">
                  <a:extLst>
                    <a:ext uri="{9D8B030D-6E8A-4147-A177-3AD203B41FA5}">
                      <a16:colId xmlns:a16="http://schemas.microsoft.com/office/drawing/2014/main" val="2205857060"/>
                    </a:ext>
                  </a:extLst>
                </a:gridCol>
              </a:tblGrid>
              <a:tr h="309799">
                <a:tc>
                  <a:txBody>
                    <a:bodyPr/>
                    <a:lstStyle/>
                    <a:p>
                      <a:pPr algn="l"/>
                      <a:r>
                        <a:rPr lang="es-ES" sz="1400" dirty="0"/>
                        <a:t>Mecanismo RED (Art. 47. bis ET)</a:t>
                      </a:r>
                    </a:p>
                  </a:txBody>
                  <a:tcPr anchor="ctr"/>
                </a:tc>
                <a:extLst>
                  <a:ext uri="{0D108BD9-81ED-4DB2-BD59-A6C34878D82A}">
                    <a16:rowId xmlns:a16="http://schemas.microsoft.com/office/drawing/2014/main" val="1388674918"/>
                  </a:ext>
                </a:extLst>
              </a:tr>
              <a:tr h="309799">
                <a:tc>
                  <a:txBody>
                    <a:bodyPr/>
                    <a:lstStyle/>
                    <a:p>
                      <a:pPr algn="l"/>
                      <a:r>
                        <a:rPr lang="es-ES" sz="1400" dirty="0"/>
                        <a:t>Protección social (no es prestación ordinaria por desempleo).</a:t>
                      </a:r>
                    </a:p>
                  </a:txBody>
                  <a:tcPr anchor="ctr"/>
                </a:tc>
                <a:extLst>
                  <a:ext uri="{0D108BD9-81ED-4DB2-BD59-A6C34878D82A}">
                    <a16:rowId xmlns:a16="http://schemas.microsoft.com/office/drawing/2014/main" val="2103729733"/>
                  </a:ext>
                </a:extLst>
              </a:tr>
              <a:tr h="4034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dirty="0"/>
                        <a:t>No necesita periodo de carencia para el acceso (no depende de cotizaciones previas).</a:t>
                      </a:r>
                    </a:p>
                  </a:txBody>
                  <a:tcPr anchor="ctr"/>
                </a:tc>
                <a:extLst>
                  <a:ext uri="{0D108BD9-81ED-4DB2-BD59-A6C34878D82A}">
                    <a16:rowId xmlns:a16="http://schemas.microsoft.com/office/drawing/2014/main" val="3748044656"/>
                  </a:ext>
                </a:extLst>
              </a:tr>
              <a:tr h="958839">
                <a:tc>
                  <a:txBody>
                    <a:bodyPr/>
                    <a:lstStyle/>
                    <a:p>
                      <a:pPr algn="l"/>
                      <a:r>
                        <a:rPr lang="es-ES" sz="1400" u="none" dirty="0"/>
                        <a:t>Solicitud colectiva remitida por la empresa (Excel rojo).  </a:t>
                      </a:r>
                    </a:p>
                    <a:p>
                      <a:pPr algn="l"/>
                      <a:r>
                        <a:rPr lang="es-ES" sz="1400" u="none" dirty="0"/>
                        <a:t>Envío por sede Electrónica SEPE. </a:t>
                      </a:r>
                    </a:p>
                    <a:p>
                      <a:pPr algn="l"/>
                      <a:r>
                        <a:rPr lang="es-ES" sz="1400" u="none" dirty="0"/>
                        <a:t>Excluidos: IT, maternidad, paternidad, excedencias, trabajadores fijos discontinuos en periodo de inactividad por fin de campaña y similares.</a:t>
                      </a:r>
                    </a:p>
                  </a:txBody>
                  <a:tcPr anchor="ctr"/>
                </a:tc>
                <a:extLst>
                  <a:ext uri="{0D108BD9-81ED-4DB2-BD59-A6C34878D82A}">
                    <a16:rowId xmlns:a16="http://schemas.microsoft.com/office/drawing/2014/main" val="1535490055"/>
                  </a:ext>
                </a:extLst>
              </a:tr>
              <a:tr h="309799">
                <a:tc>
                  <a:txBody>
                    <a:bodyPr/>
                    <a:lstStyle/>
                    <a:p>
                      <a:pPr algn="l"/>
                      <a:r>
                        <a:rPr lang="es-ES" sz="1400" dirty="0"/>
                        <a:t>Plazo de solicitud: 1 mes.</a:t>
                      </a:r>
                    </a:p>
                  </a:txBody>
                  <a:tcPr anchor="ctr"/>
                </a:tc>
                <a:extLst>
                  <a:ext uri="{0D108BD9-81ED-4DB2-BD59-A6C34878D82A}">
                    <a16:rowId xmlns:a16="http://schemas.microsoft.com/office/drawing/2014/main" val="325617350"/>
                  </a:ext>
                </a:extLst>
              </a:tr>
              <a:tr h="419105">
                <a:tc>
                  <a:txBody>
                    <a:bodyPr/>
                    <a:lstStyle/>
                    <a:p>
                      <a:pPr algn="l"/>
                      <a:r>
                        <a:rPr lang="es-ES" sz="1400" dirty="0"/>
                        <a:t>No necesita envío de certificado empresa.</a:t>
                      </a:r>
                    </a:p>
                  </a:txBody>
                  <a:tcPr anchor="ctr"/>
                </a:tc>
                <a:extLst>
                  <a:ext uri="{0D108BD9-81ED-4DB2-BD59-A6C34878D82A}">
                    <a16:rowId xmlns:a16="http://schemas.microsoft.com/office/drawing/2014/main" val="908377945"/>
                  </a:ext>
                </a:extLst>
              </a:tr>
              <a:tr h="526657">
                <a:tc>
                  <a:txBody>
                    <a:bodyPr/>
                    <a:lstStyle/>
                    <a:p>
                      <a:pPr algn="l"/>
                      <a:r>
                        <a:rPr lang="es-ES" sz="1400" dirty="0"/>
                        <a:t>Inscripción del trabajador en los Servicios Públicos de Empleo autonómicos y obligación de mantener actualizados los datos.</a:t>
                      </a:r>
                    </a:p>
                  </a:txBody>
                  <a:tcPr anchor="ctr"/>
                </a:tc>
                <a:extLst>
                  <a:ext uri="{0D108BD9-81ED-4DB2-BD59-A6C34878D82A}">
                    <a16:rowId xmlns:a16="http://schemas.microsoft.com/office/drawing/2014/main" val="3839801011"/>
                  </a:ext>
                </a:extLst>
              </a:tr>
              <a:tr h="685744">
                <a:tc>
                  <a:txBody>
                    <a:bodyPr/>
                    <a:lstStyle/>
                    <a:p>
                      <a:pPr algn="l"/>
                      <a:r>
                        <a:rPr lang="es-ES" sz="1400" dirty="0"/>
                        <a:t>Percibe 70% base reguladora durante todo el periodo. Tope máximo 225% IPREM + 1/6. </a:t>
                      </a:r>
                    </a:p>
                    <a:p>
                      <a:pPr algn="l"/>
                      <a:r>
                        <a:rPr lang="es-ES" sz="1400" dirty="0"/>
                        <a:t>No afectan los hijos a cargo.</a:t>
                      </a:r>
                    </a:p>
                  </a:txBody>
                  <a:tcPr anchor="ctr"/>
                </a:tc>
                <a:extLst>
                  <a:ext uri="{0D108BD9-81ED-4DB2-BD59-A6C34878D82A}">
                    <a16:rowId xmlns:a16="http://schemas.microsoft.com/office/drawing/2014/main" val="609458553"/>
                  </a:ext>
                </a:extLst>
              </a:tr>
              <a:tr h="438431">
                <a:tc>
                  <a:txBody>
                    <a:bodyPr/>
                    <a:lstStyle/>
                    <a:p>
                      <a:pPr algn="l"/>
                      <a:r>
                        <a:rPr lang="es-ES" sz="1400" kern="1200" dirty="0">
                          <a:solidFill>
                            <a:schemeClr val="dk1"/>
                          </a:solidFill>
                          <a:latin typeface="+mn-lt"/>
                          <a:ea typeface="+mn-ea"/>
                          <a:cs typeface="+mn-cs"/>
                        </a:rPr>
                        <a:t>La IT, maternidad y paternidad durante su duración suspende el pago en todos los supuestos.</a:t>
                      </a:r>
                    </a:p>
                  </a:txBody>
                  <a:tcPr anchor="ctr"/>
                </a:tc>
                <a:extLst>
                  <a:ext uri="{0D108BD9-81ED-4DB2-BD59-A6C34878D82A}">
                    <a16:rowId xmlns:a16="http://schemas.microsoft.com/office/drawing/2014/main" val="2401453859"/>
                  </a:ext>
                </a:extLst>
              </a:tr>
              <a:tr h="5845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latin typeface="+mn-lt"/>
                          <a:ea typeface="+mn-ea"/>
                          <a:cs typeface="+mn-cs"/>
                        </a:rPr>
                        <a:t>Se necesita envío ficheros XML de periodos de actividad para el pago de la protección</a:t>
                      </a:r>
                      <a:r>
                        <a:rPr lang="es-ES" altLang="es-ES" sz="1400" kern="1200" dirty="0">
                          <a:solidFill>
                            <a:schemeClr val="dk1"/>
                          </a:solidFill>
                          <a:latin typeface="+mn-lt"/>
                          <a:ea typeface="+mn-ea"/>
                          <a:cs typeface="+mn-cs"/>
                        </a:rPr>
                        <a:t> (remitido a través de la transacción específica creada para el Mecanismo RED en certific@2)</a:t>
                      </a:r>
                      <a:endParaRPr lang="es-ES" sz="1400" kern="1200" dirty="0">
                        <a:solidFill>
                          <a:schemeClr val="dk1"/>
                        </a:solidFill>
                        <a:latin typeface="+mn-lt"/>
                        <a:ea typeface="+mn-ea"/>
                        <a:cs typeface="+mn-cs"/>
                      </a:endParaRPr>
                    </a:p>
                  </a:txBody>
                  <a:tcPr anchor="ctr"/>
                </a:tc>
                <a:extLst>
                  <a:ext uri="{0D108BD9-81ED-4DB2-BD59-A6C34878D82A}">
                    <a16:rowId xmlns:a16="http://schemas.microsoft.com/office/drawing/2014/main" val="2297254041"/>
                  </a:ext>
                </a:extLst>
              </a:tr>
            </a:tbl>
          </a:graphicData>
        </a:graphic>
      </p:graphicFrame>
    </p:spTree>
    <p:extLst>
      <p:ext uri="{BB962C8B-B14F-4D97-AF65-F5344CB8AC3E}">
        <p14:creationId xmlns:p14="http://schemas.microsoft.com/office/powerpoint/2010/main" val="246400168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3.5|0"/>
</p:tagLst>
</file>

<file path=ppt/tags/tag2.xml><?xml version="1.0" encoding="utf-8"?>
<p:tagLst xmlns:a="http://schemas.openxmlformats.org/drawingml/2006/main" xmlns:r="http://schemas.openxmlformats.org/officeDocument/2006/relationships" xmlns:p="http://schemas.openxmlformats.org/presentationml/2006/main">
  <p:tag name="TIMING" val="|4.5|1.4|5.2"/>
</p:tagLst>
</file>

<file path=ppt/tags/tag3.xml><?xml version="1.0" encoding="utf-8"?>
<p:tagLst xmlns:a="http://schemas.openxmlformats.org/drawingml/2006/main" xmlns:r="http://schemas.openxmlformats.org/officeDocument/2006/relationships" xmlns:p="http://schemas.openxmlformats.org/presentationml/2006/main">
  <p:tag name="TIMING" val="|2.8|7.2|3.3"/>
</p:tagLst>
</file>

<file path=ppt/theme/theme1.xml><?xml version="1.0" encoding="utf-8"?>
<a:theme xmlns:a="http://schemas.openxmlformats.org/drawingml/2006/main" name="INTERI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esentacion_4_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9768</TotalTime>
  <Words>4044</Words>
  <Application>Microsoft Office PowerPoint</Application>
  <PresentationFormat>Presentación en pantalla (4:3)</PresentationFormat>
  <Paragraphs>198</Paragraphs>
  <Slides>16</Slides>
  <Notes>8</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16</vt:i4>
      </vt:variant>
    </vt:vector>
  </HeadingPairs>
  <TitlesOfParts>
    <vt:vector size="22" baseType="lpstr">
      <vt:lpstr>Arial</vt:lpstr>
      <vt:lpstr>Arial Narrow</vt:lpstr>
      <vt:lpstr>Calibri</vt:lpstr>
      <vt:lpstr>Wingdings</vt:lpstr>
      <vt:lpstr>INTERIOR</vt:lpstr>
      <vt:lpstr>Presentacion_4_3</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inem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Sepe</dc:creator>
  <cp:lastModifiedBy>MJGC</cp:lastModifiedBy>
  <cp:revision>450</cp:revision>
  <cp:lastPrinted>2021-10-04T06:05:33Z</cp:lastPrinted>
  <dcterms:created xsi:type="dcterms:W3CDTF">2020-10-01T08:11:28Z</dcterms:created>
  <dcterms:modified xsi:type="dcterms:W3CDTF">2022-05-23T08:40:06Z</dcterms:modified>
</cp:coreProperties>
</file>