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18"/>
  </p:notesMasterIdLst>
  <p:sldIdLst>
    <p:sldId id="269" r:id="rId3"/>
    <p:sldId id="275" r:id="rId4"/>
    <p:sldId id="328" r:id="rId5"/>
    <p:sldId id="283" r:id="rId6"/>
    <p:sldId id="286" r:id="rId7"/>
    <p:sldId id="325" r:id="rId8"/>
    <p:sldId id="326" r:id="rId9"/>
    <p:sldId id="309" r:id="rId10"/>
    <p:sldId id="327" r:id="rId11"/>
    <p:sldId id="312" r:id="rId12"/>
    <p:sldId id="313" r:id="rId13"/>
    <p:sldId id="322" r:id="rId14"/>
    <p:sldId id="323" r:id="rId15"/>
    <p:sldId id="319" r:id="rId16"/>
    <p:sldId id="331" r:id="rId17"/>
  </p:sldIdLst>
  <p:sldSz cx="9144000" cy="6858000" type="screen4x3"/>
  <p:notesSz cx="7099300" cy="10234613"/>
  <p:defaultTextStyle>
    <a:defPPr>
      <a:defRPr lang="es-ES_tradn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15">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7ECF1"/>
    <a:srgbClr val="DDE9F3"/>
    <a:srgbClr val="AE9CC4"/>
    <a:srgbClr val="E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87" autoAdjust="0"/>
  </p:normalViewPr>
  <p:slideViewPr>
    <p:cSldViewPr showGuides="1">
      <p:cViewPr>
        <p:scale>
          <a:sx n="120" d="100"/>
          <a:sy n="120" d="100"/>
        </p:scale>
        <p:origin x="2340" y="-576"/>
      </p:cViewPr>
      <p:guideLst>
        <p:guide orient="horz" pos="2115"/>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5" d="100"/>
          <a:sy n="85" d="100"/>
        </p:scale>
        <p:origin x="5724"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62C862A-92E3-4B4B-86ED-2044ED638A75}"/>
              </a:ext>
            </a:extLst>
          </p:cNvPr>
          <p:cNvSpPr>
            <a:spLocks noGrp="1"/>
          </p:cNvSpPr>
          <p:nvPr>
            <p:ph type="hdr" sz="quarter"/>
          </p:nvPr>
        </p:nvSpPr>
        <p:spPr>
          <a:xfrm>
            <a:off x="0" y="0"/>
            <a:ext cx="3076575" cy="512763"/>
          </a:xfrm>
          <a:prstGeom prst="rect">
            <a:avLst/>
          </a:prstGeom>
        </p:spPr>
        <p:txBody>
          <a:bodyPr vert="horz" lIns="94768" tIns="47384" rIns="94768" bIns="47384" rtlCol="0"/>
          <a:lstStyle>
            <a:lvl1pPr algn="l" eaLnBrk="1" fontAlgn="auto" hangingPunct="1">
              <a:spcBef>
                <a:spcPts val="0"/>
              </a:spcBef>
              <a:spcAft>
                <a:spcPts val="0"/>
              </a:spcAft>
              <a:defRPr sz="1200">
                <a:latin typeface="+mn-lt"/>
              </a:defRPr>
            </a:lvl1pPr>
          </a:lstStyle>
          <a:p>
            <a:pPr>
              <a:defRPr/>
            </a:pPr>
            <a:endParaRPr lang="es-ES"/>
          </a:p>
        </p:txBody>
      </p:sp>
      <p:sp>
        <p:nvSpPr>
          <p:cNvPr id="3" name="Marcador de fecha 2">
            <a:extLst>
              <a:ext uri="{FF2B5EF4-FFF2-40B4-BE49-F238E27FC236}">
                <a16:creationId xmlns:a16="http://schemas.microsoft.com/office/drawing/2014/main" id="{5A446B8F-1E86-4E3B-A87D-D27A3A394319}"/>
              </a:ext>
            </a:extLst>
          </p:cNvPr>
          <p:cNvSpPr>
            <a:spLocks noGrp="1"/>
          </p:cNvSpPr>
          <p:nvPr>
            <p:ph type="dt" idx="1"/>
          </p:nvPr>
        </p:nvSpPr>
        <p:spPr>
          <a:xfrm>
            <a:off x="4021138" y="0"/>
            <a:ext cx="3076575" cy="512763"/>
          </a:xfrm>
          <a:prstGeom prst="rect">
            <a:avLst/>
          </a:prstGeom>
        </p:spPr>
        <p:txBody>
          <a:bodyPr vert="horz" lIns="94768" tIns="47384" rIns="94768" bIns="47384" rtlCol="0"/>
          <a:lstStyle>
            <a:lvl1pPr algn="r" eaLnBrk="1" fontAlgn="auto" hangingPunct="1">
              <a:spcBef>
                <a:spcPts val="0"/>
              </a:spcBef>
              <a:spcAft>
                <a:spcPts val="0"/>
              </a:spcAft>
              <a:defRPr sz="1200" smtClean="0">
                <a:latin typeface="+mn-lt"/>
              </a:defRPr>
            </a:lvl1pPr>
          </a:lstStyle>
          <a:p>
            <a:pPr>
              <a:defRPr/>
            </a:pPr>
            <a:fld id="{22D9C3FD-2850-4B2C-8259-006E25E4AFF6}" type="datetimeFigureOut">
              <a:rPr lang="es-ES"/>
              <a:pPr>
                <a:defRPr/>
              </a:pPr>
              <a:t>19/05/2022</a:t>
            </a:fld>
            <a:endParaRPr lang="es-ES"/>
          </a:p>
        </p:txBody>
      </p:sp>
      <p:sp>
        <p:nvSpPr>
          <p:cNvPr id="4" name="Marcador de imagen de diapositiva 3">
            <a:extLst>
              <a:ext uri="{FF2B5EF4-FFF2-40B4-BE49-F238E27FC236}">
                <a16:creationId xmlns:a16="http://schemas.microsoft.com/office/drawing/2014/main" id="{79F1386F-BA44-4EF2-A1F2-E5EDE896D5AC}"/>
              </a:ext>
            </a:extLst>
          </p:cNvPr>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4768" tIns="47384" rIns="94768" bIns="47384" rtlCol="0" anchor="ctr"/>
          <a:lstStyle/>
          <a:p>
            <a:pPr lvl="0"/>
            <a:endParaRPr lang="es-ES" noProof="0"/>
          </a:p>
        </p:txBody>
      </p:sp>
      <p:sp>
        <p:nvSpPr>
          <p:cNvPr id="5" name="Marcador de notas 4">
            <a:extLst>
              <a:ext uri="{FF2B5EF4-FFF2-40B4-BE49-F238E27FC236}">
                <a16:creationId xmlns:a16="http://schemas.microsoft.com/office/drawing/2014/main" id="{83BFA04C-9054-46DA-A9D3-52FC1EF28953}"/>
              </a:ext>
            </a:extLst>
          </p:cNvPr>
          <p:cNvSpPr>
            <a:spLocks noGrp="1"/>
          </p:cNvSpPr>
          <p:nvPr>
            <p:ph type="body" sz="quarter" idx="3"/>
          </p:nvPr>
        </p:nvSpPr>
        <p:spPr>
          <a:xfrm>
            <a:off x="709613" y="4926013"/>
            <a:ext cx="5680075" cy="4029075"/>
          </a:xfrm>
          <a:prstGeom prst="rect">
            <a:avLst/>
          </a:prstGeom>
        </p:spPr>
        <p:txBody>
          <a:bodyPr vert="horz" lIns="94768" tIns="47384" rIns="94768" bIns="47384" rtlCol="0"/>
          <a:lstStyle/>
          <a:p>
            <a:pPr lvl="0"/>
            <a:r>
              <a:rPr lang="es-ES" noProof="0"/>
              <a:t>Editar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a:extLst>
              <a:ext uri="{FF2B5EF4-FFF2-40B4-BE49-F238E27FC236}">
                <a16:creationId xmlns:a16="http://schemas.microsoft.com/office/drawing/2014/main" id="{2EE689B9-091E-472D-B053-D408FA68E73A}"/>
              </a:ext>
            </a:extLst>
          </p:cNvPr>
          <p:cNvSpPr>
            <a:spLocks noGrp="1"/>
          </p:cNvSpPr>
          <p:nvPr>
            <p:ph type="ftr" sz="quarter" idx="4"/>
          </p:nvPr>
        </p:nvSpPr>
        <p:spPr>
          <a:xfrm>
            <a:off x="0" y="9721850"/>
            <a:ext cx="3076575" cy="512763"/>
          </a:xfrm>
          <a:prstGeom prst="rect">
            <a:avLst/>
          </a:prstGeom>
        </p:spPr>
        <p:txBody>
          <a:bodyPr vert="horz" lIns="94768" tIns="47384" rIns="94768" bIns="47384" rtlCol="0" anchor="b"/>
          <a:lstStyle>
            <a:lvl1pPr algn="l" eaLnBrk="1" fontAlgn="auto" hangingPunct="1">
              <a:spcBef>
                <a:spcPts val="0"/>
              </a:spcBef>
              <a:spcAft>
                <a:spcPts val="0"/>
              </a:spcAft>
              <a:defRPr sz="1200">
                <a:latin typeface="+mn-lt"/>
              </a:defRPr>
            </a:lvl1pPr>
          </a:lstStyle>
          <a:p>
            <a:pPr>
              <a:defRPr/>
            </a:pPr>
            <a:endParaRPr lang="es-ES"/>
          </a:p>
        </p:txBody>
      </p:sp>
      <p:sp>
        <p:nvSpPr>
          <p:cNvPr id="7" name="Marcador de número de diapositiva 6">
            <a:extLst>
              <a:ext uri="{FF2B5EF4-FFF2-40B4-BE49-F238E27FC236}">
                <a16:creationId xmlns:a16="http://schemas.microsoft.com/office/drawing/2014/main" id="{1DF8D8C7-CFF4-4C4D-A028-48601494D4C8}"/>
              </a:ext>
            </a:extLst>
          </p:cNvPr>
          <p:cNvSpPr>
            <a:spLocks noGrp="1"/>
          </p:cNvSpPr>
          <p:nvPr>
            <p:ph type="sldNum" sz="quarter" idx="5"/>
          </p:nvPr>
        </p:nvSpPr>
        <p:spPr>
          <a:xfrm>
            <a:off x="4021138" y="9721850"/>
            <a:ext cx="3076575" cy="512763"/>
          </a:xfrm>
          <a:prstGeom prst="rect">
            <a:avLst/>
          </a:prstGeom>
        </p:spPr>
        <p:txBody>
          <a:bodyPr vert="horz" wrap="square" lIns="94768" tIns="47384" rIns="94768" bIns="47384" numCol="1" anchor="b" anchorCtr="0" compatLnSpc="1">
            <a:prstTxWarp prst="textNoShape">
              <a:avLst/>
            </a:prstTxWarp>
          </a:bodyPr>
          <a:lstStyle>
            <a:lvl1pPr algn="r" eaLnBrk="1" hangingPunct="1">
              <a:defRPr sz="1200"/>
            </a:lvl1pPr>
          </a:lstStyle>
          <a:p>
            <a:fld id="{02C35C96-C075-49EF-BD3D-CC22C3935C7B}" type="slidenum">
              <a:rPr lang="es-ES" altLang="es-ES"/>
              <a:pPr/>
              <a:t>‹Nº›</a:t>
            </a:fld>
            <a:endParaRPr lang="es-ES" alt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a:extLst>
              <a:ext uri="{FF2B5EF4-FFF2-40B4-BE49-F238E27FC236}">
                <a16:creationId xmlns:a16="http://schemas.microsoft.com/office/drawing/2014/main" id="{88CC1375-158B-4D05-8BD4-C1604F8215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a:extLst>
              <a:ext uri="{FF2B5EF4-FFF2-40B4-BE49-F238E27FC236}">
                <a16:creationId xmlns:a16="http://schemas.microsoft.com/office/drawing/2014/main" id="{6CAD925C-B3E6-48C9-BD2C-E8CCF06DC6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17412" name="Marcador de número de diapositiva 3">
            <a:extLst>
              <a:ext uri="{FF2B5EF4-FFF2-40B4-BE49-F238E27FC236}">
                <a16:creationId xmlns:a16="http://schemas.microsoft.com/office/drawing/2014/main" id="{6D7450AC-02CC-480D-887A-F8DA31C15CD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C76C063-170B-4875-947E-A46AA0E71C62}" type="slidenum">
              <a:rPr lang="es-ES" altLang="es-ES"/>
              <a:pPr/>
              <a:t>6</a:t>
            </a:fld>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a:extLst>
              <a:ext uri="{FF2B5EF4-FFF2-40B4-BE49-F238E27FC236}">
                <a16:creationId xmlns:a16="http://schemas.microsoft.com/office/drawing/2014/main" id="{D338469B-AFBB-45E5-86DE-3DAFA5AEAE3F}"/>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2 Marcador de notas">
            <a:extLst>
              <a:ext uri="{FF2B5EF4-FFF2-40B4-BE49-F238E27FC236}">
                <a16:creationId xmlns:a16="http://schemas.microsoft.com/office/drawing/2014/main" id="{D8D12168-57C0-44EF-AA49-262276A78B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0484" name="3 Marcador de número de diapositiva">
            <a:extLst>
              <a:ext uri="{FF2B5EF4-FFF2-40B4-BE49-F238E27FC236}">
                <a16:creationId xmlns:a16="http://schemas.microsoft.com/office/drawing/2014/main" id="{EEE04907-222C-4A5A-9EDE-9B88E46DBD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F9E6E43-107E-478C-903A-7142E77D3EEA}" type="slidenum">
              <a:rPr lang="es-ES_tradnl" altLang="es-ES"/>
              <a:pPr/>
              <a:t>8</a:t>
            </a:fld>
            <a:endParaRPr lang="es-ES_tradnl"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a:extLst>
              <a:ext uri="{FF2B5EF4-FFF2-40B4-BE49-F238E27FC236}">
                <a16:creationId xmlns:a16="http://schemas.microsoft.com/office/drawing/2014/main" id="{AA142D8C-DE5E-45AC-A2C9-323B395D2226}"/>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2 Marcador de notas">
            <a:extLst>
              <a:ext uri="{FF2B5EF4-FFF2-40B4-BE49-F238E27FC236}">
                <a16:creationId xmlns:a16="http://schemas.microsoft.com/office/drawing/2014/main" id="{625E1FE6-F2A4-4232-A337-E26AA7CD3B2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3556" name="3 Marcador de número de diapositiva">
            <a:extLst>
              <a:ext uri="{FF2B5EF4-FFF2-40B4-BE49-F238E27FC236}">
                <a16:creationId xmlns:a16="http://schemas.microsoft.com/office/drawing/2014/main" id="{EC98550F-1DBC-42E5-B6F0-A1B14921A0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3812945-04FF-4425-9DA3-E7B0B9D0B7AE}" type="slidenum">
              <a:rPr lang="es-ES_tradnl" altLang="es-ES"/>
              <a:pPr/>
              <a:t>10</a:t>
            </a:fld>
            <a:endParaRPr lang="es-ES_tradnl"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a:extLst>
              <a:ext uri="{FF2B5EF4-FFF2-40B4-BE49-F238E27FC236}">
                <a16:creationId xmlns:a16="http://schemas.microsoft.com/office/drawing/2014/main" id="{A4A518FB-C4BE-484A-8EC2-920810CABAC7}"/>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2 Marcador de notas">
            <a:extLst>
              <a:ext uri="{FF2B5EF4-FFF2-40B4-BE49-F238E27FC236}">
                <a16:creationId xmlns:a16="http://schemas.microsoft.com/office/drawing/2014/main" id="{4E101F90-73A9-4E9A-8FA2-55E1DA20EB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5604" name="3 Marcador de número de diapositiva">
            <a:extLst>
              <a:ext uri="{FF2B5EF4-FFF2-40B4-BE49-F238E27FC236}">
                <a16:creationId xmlns:a16="http://schemas.microsoft.com/office/drawing/2014/main" id="{07F10E77-4452-45D0-BA54-DC727FCD74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4000AC0-ACCA-4864-956B-F703A5F9C650}" type="slidenum">
              <a:rPr lang="es-ES_tradnl" altLang="es-ES"/>
              <a:pPr/>
              <a:t>11</a:t>
            </a:fld>
            <a:endParaRPr lang="es-ES_tradnl"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a:extLst>
              <a:ext uri="{FF2B5EF4-FFF2-40B4-BE49-F238E27FC236}">
                <a16:creationId xmlns:a16="http://schemas.microsoft.com/office/drawing/2014/main" id="{E37D17A1-5D2F-4730-8308-8EF34477E930}"/>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2 Marcador de notas">
            <a:extLst>
              <a:ext uri="{FF2B5EF4-FFF2-40B4-BE49-F238E27FC236}">
                <a16:creationId xmlns:a16="http://schemas.microsoft.com/office/drawing/2014/main" id="{D738320A-0404-49F6-A77C-74246C055F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27652" name="3 Marcador de número de diapositiva">
            <a:extLst>
              <a:ext uri="{FF2B5EF4-FFF2-40B4-BE49-F238E27FC236}">
                <a16:creationId xmlns:a16="http://schemas.microsoft.com/office/drawing/2014/main" id="{300A558C-F6B6-42E8-9DFB-FC0F9FB5C1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A09F947-57DD-46B0-9F85-D5176BC5FA31}" type="slidenum">
              <a:rPr lang="es-ES_tradnl" altLang="es-ES"/>
              <a:pPr/>
              <a:t>12</a:t>
            </a:fld>
            <a:endParaRPr lang="es-ES_tradnl"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a:extLst>
              <a:ext uri="{FF2B5EF4-FFF2-40B4-BE49-F238E27FC236}">
                <a16:creationId xmlns:a16="http://schemas.microsoft.com/office/drawing/2014/main" id="{45B2621A-C0B6-44F6-973B-747B52D941A9}"/>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a:extLst>
              <a:ext uri="{FF2B5EF4-FFF2-40B4-BE49-F238E27FC236}">
                <a16:creationId xmlns:a16="http://schemas.microsoft.com/office/drawing/2014/main" id="{ED62AEAA-E9B3-41D6-AE6B-09C84814F0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a:t>No sé como se quita tanto azul. </a:t>
            </a:r>
            <a:endParaRPr lang="es-ES_tradnl" altLang="es-ES"/>
          </a:p>
        </p:txBody>
      </p:sp>
      <p:sp>
        <p:nvSpPr>
          <p:cNvPr id="29700" name="3 Marcador de número de diapositiva">
            <a:extLst>
              <a:ext uri="{FF2B5EF4-FFF2-40B4-BE49-F238E27FC236}">
                <a16:creationId xmlns:a16="http://schemas.microsoft.com/office/drawing/2014/main" id="{DB493B5B-46B7-4DE0-BD1B-96E2141B17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6C86008-A6DA-4728-87E1-7F5A9D4675F7}" type="slidenum">
              <a:rPr lang="es-ES_tradnl" altLang="es-ES"/>
              <a:pPr/>
              <a:t>13</a:t>
            </a:fld>
            <a:endParaRPr lang="es-ES_tradnl"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60137574-C90F-4818-B07A-59AB473F48C2}"/>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FF3F0C06-4A7F-4187-82C7-C8AD4F28AE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31748" name="3 Marcador de número de diapositiva">
            <a:extLst>
              <a:ext uri="{FF2B5EF4-FFF2-40B4-BE49-F238E27FC236}">
                <a16:creationId xmlns:a16="http://schemas.microsoft.com/office/drawing/2014/main" id="{53D30255-E8E1-43A8-8333-D497F49C76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518CC85-993B-4F97-800D-D03D401D3920}" type="slidenum">
              <a:rPr lang="es-ES_tradnl" altLang="es-ES"/>
              <a:pPr/>
              <a:t>14</a:t>
            </a:fld>
            <a:endParaRPr lang="es-ES_tradnl"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60137574-C90F-4818-B07A-59AB473F48C2}"/>
              </a:ext>
            </a:extLst>
          </p:cNvPr>
          <p:cNvSpPr>
            <a:spLocks noGrp="1" noRot="1" noChangeAspect="1" noChangeArrowheads="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FF3F0C06-4A7F-4187-82C7-C8AD4F28AE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31748" name="3 Marcador de número de diapositiva">
            <a:extLst>
              <a:ext uri="{FF2B5EF4-FFF2-40B4-BE49-F238E27FC236}">
                <a16:creationId xmlns:a16="http://schemas.microsoft.com/office/drawing/2014/main" id="{53D30255-E8E1-43A8-8333-D497F49C76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518CC85-993B-4F97-800D-D03D401D3920}" type="slidenum">
              <a:rPr lang="es-ES_tradnl" altLang="es-ES"/>
              <a:pPr/>
              <a:t>15</a:t>
            </a:fld>
            <a:endParaRPr lang="es-ES_tradnl" altLang="es-ES"/>
          </a:p>
        </p:txBody>
      </p:sp>
    </p:spTree>
    <p:extLst>
      <p:ext uri="{BB962C8B-B14F-4D97-AF65-F5344CB8AC3E}">
        <p14:creationId xmlns:p14="http://schemas.microsoft.com/office/powerpoint/2010/main" val="2762103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INTERIOR UN CONTENIDO">
    <p:spTree>
      <p:nvGrpSpPr>
        <p:cNvPr id="1" name=""/>
        <p:cNvGrpSpPr/>
        <p:nvPr/>
      </p:nvGrpSpPr>
      <p:grpSpPr>
        <a:xfrm>
          <a:off x="0" y="0"/>
          <a:ext cx="0" cy="0"/>
          <a:chOff x="0" y="0"/>
          <a:chExt cx="0" cy="0"/>
        </a:xfrm>
      </p:grpSpPr>
      <p:sp>
        <p:nvSpPr>
          <p:cNvPr id="2" name="1 Rectángulo">
            <a:extLst>
              <a:ext uri="{FF2B5EF4-FFF2-40B4-BE49-F238E27FC236}">
                <a16:creationId xmlns:a16="http://schemas.microsoft.com/office/drawing/2014/main" id="{F3F52CD9-9B24-4F2A-9F43-52C3BC5F28D7}"/>
              </a:ext>
            </a:extLst>
          </p:cNvPr>
          <p:cNvSpPr/>
          <p:nvPr userDrawn="1"/>
        </p:nvSpPr>
        <p:spPr>
          <a:xfrm>
            <a:off x="0" y="0"/>
            <a:ext cx="9144000" cy="906463"/>
          </a:xfrm>
          <a:prstGeom prst="rect">
            <a:avLst/>
          </a:prstGeom>
          <a:solidFill>
            <a:srgbClr val="002E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solidFill>
                <a:prstClr val="white"/>
              </a:solidFill>
            </a:endParaRPr>
          </a:p>
        </p:txBody>
      </p:sp>
      <p:sp>
        <p:nvSpPr>
          <p:cNvPr id="3" name="1 Marcador de número de diapositiva">
            <a:extLst>
              <a:ext uri="{FF2B5EF4-FFF2-40B4-BE49-F238E27FC236}">
                <a16:creationId xmlns:a16="http://schemas.microsoft.com/office/drawing/2014/main" id="{CAEA2897-BCCE-474C-8A4D-BBB2ADC2EAB0}"/>
              </a:ext>
            </a:extLst>
          </p:cNvPr>
          <p:cNvSpPr>
            <a:spLocks noGrp="1"/>
          </p:cNvSpPr>
          <p:nvPr>
            <p:ph type="sldNum" sz="quarter" idx="10"/>
          </p:nvPr>
        </p:nvSpPr>
        <p:spPr>
          <a:xfrm>
            <a:off x="61913" y="6388100"/>
            <a:ext cx="549275" cy="365125"/>
          </a:xfrm>
          <a:prstGeom prst="rect">
            <a:avLst/>
          </a:prstGeom>
          <a:solidFill>
            <a:schemeClr val="bg1"/>
          </a:solidFill>
        </p:spPr>
        <p:txBody>
          <a:bodyPr vert="horz" wrap="square" lIns="91440" tIns="45720" rIns="91440" bIns="45720" numCol="1" anchor="ctr" anchorCtr="0" compatLnSpc="1">
            <a:prstTxWarp prst="textNoShape">
              <a:avLst/>
            </a:prstTxWarp>
          </a:bodyPr>
          <a:lstStyle>
            <a:lvl1pPr algn="ctr" eaLnBrk="1" hangingPunct="1">
              <a:defRPr sz="1200" b="1">
                <a:solidFill>
                  <a:srgbClr val="002E54"/>
                </a:solidFill>
                <a:latin typeface="Arial" panose="020B0604020202020204" pitchFamily="34" charset="0"/>
                <a:cs typeface="Arial" panose="020B0604020202020204" pitchFamily="34" charset="0"/>
              </a:defRPr>
            </a:lvl1pPr>
          </a:lstStyle>
          <a:p>
            <a:fld id="{471748AC-908F-4F1E-A78F-EF73F10B02B7}" type="slidenum">
              <a:rPr lang="es-ES_tradnl" altLang="es-ES"/>
              <a:pPr/>
              <a:t>‹Nº›</a:t>
            </a:fld>
            <a:endParaRPr lang="es-ES_tradnl" altLang="es-ES"/>
          </a:p>
        </p:txBody>
      </p:sp>
    </p:spTree>
    <p:extLst>
      <p:ext uri="{BB962C8B-B14F-4D97-AF65-F5344CB8AC3E}">
        <p14:creationId xmlns:p14="http://schemas.microsoft.com/office/powerpoint/2010/main" val="73758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IOR UN CONTENIDO">
    <p:spTree>
      <p:nvGrpSpPr>
        <p:cNvPr id="1" name=""/>
        <p:cNvGrpSpPr/>
        <p:nvPr/>
      </p:nvGrpSpPr>
      <p:grpSpPr>
        <a:xfrm>
          <a:off x="0" y="0"/>
          <a:ext cx="0" cy="0"/>
          <a:chOff x="0" y="0"/>
          <a:chExt cx="0" cy="0"/>
        </a:xfrm>
      </p:grpSpPr>
      <p:pic>
        <p:nvPicPr>
          <p:cNvPr id="2" name="Imagen 6">
            <a:extLst>
              <a:ext uri="{FF2B5EF4-FFF2-40B4-BE49-F238E27FC236}">
                <a16:creationId xmlns:a16="http://schemas.microsoft.com/office/drawing/2014/main" id="{39F9191E-B6D8-4061-9740-9A41BC172C9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84375"/>
          <a:stretch>
            <a:fillRect/>
          </a:stretch>
        </p:blipFill>
        <p:spPr bwMode="auto">
          <a:xfrm>
            <a:off x="-4763" y="0"/>
            <a:ext cx="9145588" cy="908050"/>
          </a:xfrm>
          <a:prstGeom prst="rect">
            <a:avLst/>
          </a:prstGeom>
          <a:solidFill>
            <a:srgbClr val="AE9CC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1 Marcador de número de diapositiva">
            <a:extLst>
              <a:ext uri="{FF2B5EF4-FFF2-40B4-BE49-F238E27FC236}">
                <a16:creationId xmlns:a16="http://schemas.microsoft.com/office/drawing/2014/main" id="{D36937C8-B05F-4032-BEFD-D2F96EEA2D2F}"/>
              </a:ext>
            </a:extLst>
          </p:cNvPr>
          <p:cNvSpPr>
            <a:spLocks noGrp="1"/>
          </p:cNvSpPr>
          <p:nvPr>
            <p:ph type="sldNum" sz="quarter" idx="10"/>
          </p:nvPr>
        </p:nvSpPr>
        <p:spPr>
          <a:xfrm>
            <a:off x="61913" y="6388100"/>
            <a:ext cx="549275" cy="365125"/>
          </a:xfrm>
          <a:prstGeom prst="rect">
            <a:avLst/>
          </a:prstGeom>
          <a:solidFill>
            <a:schemeClr val="bg1"/>
          </a:solidFill>
        </p:spPr>
        <p:txBody>
          <a:bodyPr vert="horz" wrap="square" lIns="91440" tIns="45720" rIns="91440" bIns="45720" numCol="1" anchor="ctr" anchorCtr="0" compatLnSpc="1">
            <a:prstTxWarp prst="textNoShape">
              <a:avLst/>
            </a:prstTxWarp>
          </a:bodyPr>
          <a:lstStyle>
            <a:lvl1pPr algn="ctr" eaLnBrk="1" hangingPunct="1">
              <a:defRPr sz="1200" b="1">
                <a:solidFill>
                  <a:srgbClr val="002E54"/>
                </a:solidFill>
                <a:latin typeface="Arial" panose="020B0604020202020204" pitchFamily="34" charset="0"/>
                <a:cs typeface="Arial" panose="020B0604020202020204" pitchFamily="34" charset="0"/>
              </a:defRPr>
            </a:lvl1pPr>
          </a:lstStyle>
          <a:p>
            <a:fld id="{008D1DE6-60A7-4340-A16D-009F7CBD5FB0}" type="slidenum">
              <a:rPr lang="es-ES_tradnl" altLang="es-ES"/>
              <a:pPr/>
              <a:t>‹Nº›</a:t>
            </a:fld>
            <a:endParaRPr lang="es-ES_tradnl" altLang="es-ES"/>
          </a:p>
        </p:txBody>
      </p:sp>
    </p:spTree>
    <p:extLst>
      <p:ext uri="{BB962C8B-B14F-4D97-AF65-F5344CB8AC3E}">
        <p14:creationId xmlns:p14="http://schemas.microsoft.com/office/powerpoint/2010/main" val="103883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ULARES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50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ULARES 2">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216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NTERIOR UN CONTENIDO">
    <p:spTree>
      <p:nvGrpSpPr>
        <p:cNvPr id="1" name=""/>
        <p:cNvGrpSpPr/>
        <p:nvPr/>
      </p:nvGrpSpPr>
      <p:grpSpPr>
        <a:xfrm>
          <a:off x="0" y="0"/>
          <a:ext cx="0" cy="0"/>
          <a:chOff x="0" y="0"/>
          <a:chExt cx="0" cy="0"/>
        </a:xfrm>
      </p:grpSpPr>
      <p:pic>
        <p:nvPicPr>
          <p:cNvPr id="2" name="Imagen 6">
            <a:extLst>
              <a:ext uri="{FF2B5EF4-FFF2-40B4-BE49-F238E27FC236}">
                <a16:creationId xmlns:a16="http://schemas.microsoft.com/office/drawing/2014/main" id="{37B80C8A-81BA-4F9E-A71B-D1DA2AF950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84375"/>
          <a:stretch>
            <a:fillRect/>
          </a:stretch>
        </p:blipFill>
        <p:spPr bwMode="auto">
          <a:xfrm>
            <a:off x="0" y="0"/>
            <a:ext cx="9144000" cy="908050"/>
          </a:xfrm>
          <a:prstGeom prst="rect">
            <a:avLst/>
          </a:prstGeom>
          <a:solidFill>
            <a:srgbClr val="7AB2DC"/>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1 Marcador de número de diapositiva">
            <a:extLst>
              <a:ext uri="{FF2B5EF4-FFF2-40B4-BE49-F238E27FC236}">
                <a16:creationId xmlns:a16="http://schemas.microsoft.com/office/drawing/2014/main" id="{A517F8D6-D831-4ED3-8971-60242AA0D35A}"/>
              </a:ext>
            </a:extLst>
          </p:cNvPr>
          <p:cNvSpPr>
            <a:spLocks noGrp="1"/>
          </p:cNvSpPr>
          <p:nvPr>
            <p:ph type="sldNum" sz="quarter" idx="10"/>
          </p:nvPr>
        </p:nvSpPr>
        <p:spPr>
          <a:xfrm>
            <a:off x="61913" y="6388100"/>
            <a:ext cx="549275" cy="365125"/>
          </a:xfrm>
          <a:prstGeom prst="rect">
            <a:avLst/>
          </a:prstGeom>
          <a:solidFill>
            <a:schemeClr val="bg1"/>
          </a:solidFill>
        </p:spPr>
        <p:txBody>
          <a:bodyPr vert="horz" wrap="square" lIns="91440" tIns="45720" rIns="91440" bIns="45720" numCol="1" anchor="ctr" anchorCtr="0" compatLnSpc="1">
            <a:prstTxWarp prst="textNoShape">
              <a:avLst/>
            </a:prstTxWarp>
          </a:bodyPr>
          <a:lstStyle>
            <a:lvl1pPr algn="ctr" eaLnBrk="1" hangingPunct="1">
              <a:defRPr sz="1200" b="1">
                <a:solidFill>
                  <a:srgbClr val="002E54"/>
                </a:solidFill>
                <a:latin typeface="Arial" panose="020B0604020202020204" pitchFamily="34" charset="0"/>
                <a:cs typeface="Arial" panose="020B0604020202020204" pitchFamily="34" charset="0"/>
              </a:defRPr>
            </a:lvl1pPr>
          </a:lstStyle>
          <a:p>
            <a:fld id="{E10288B5-0BA5-4E0D-8DC1-A0CFFC8630D4}" type="slidenum">
              <a:rPr lang="es-ES_tradnl" altLang="es-ES"/>
              <a:pPr/>
              <a:t>‹Nº›</a:t>
            </a:fld>
            <a:endParaRPr lang="es-ES_tradnl" altLang="es-ES"/>
          </a:p>
        </p:txBody>
      </p:sp>
    </p:spTree>
    <p:extLst>
      <p:ext uri="{BB962C8B-B14F-4D97-AF65-F5344CB8AC3E}">
        <p14:creationId xmlns:p14="http://schemas.microsoft.com/office/powerpoint/2010/main" val="22897234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9 Imagen">
            <a:extLst>
              <a:ext uri="{FF2B5EF4-FFF2-40B4-BE49-F238E27FC236}">
                <a16:creationId xmlns:a16="http://schemas.microsoft.com/office/drawing/2014/main" id="{6A898AAF-6087-4526-9262-759D5DD80DD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97713" y="6354763"/>
            <a:ext cx="1933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2 Imagen">
            <a:extLst>
              <a:ext uri="{FF2B5EF4-FFF2-40B4-BE49-F238E27FC236}">
                <a16:creationId xmlns:a16="http://schemas.microsoft.com/office/drawing/2014/main" id="{A02861B1-F77E-40D6-8689-2C9596AFBC1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44525" y="6497638"/>
            <a:ext cx="6303963"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0" r:id="rId3"/>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E54"/>
        </a:solidFill>
        <a:effectLst/>
      </p:bgPr>
    </p:bg>
    <p:spTree>
      <p:nvGrpSpPr>
        <p:cNvPr id="1" name=""/>
        <p:cNvGrpSpPr/>
        <p:nvPr/>
      </p:nvGrpSpPr>
      <p:grpSpPr>
        <a:xfrm>
          <a:off x="0" y="0"/>
          <a:ext cx="0" cy="0"/>
          <a:chOff x="0" y="0"/>
          <a:chExt cx="0" cy="0"/>
        </a:xfrm>
      </p:grpSpPr>
      <p:pic>
        <p:nvPicPr>
          <p:cNvPr id="2050" name="2 Imagen" descr="cadeneta válida ppt.png">
            <a:extLst>
              <a:ext uri="{FF2B5EF4-FFF2-40B4-BE49-F238E27FC236}">
                <a16:creationId xmlns:a16="http://schemas.microsoft.com/office/drawing/2014/main" id="{7ECC787F-24D6-4310-BDD8-88D1F9E97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3025" y="5805488"/>
            <a:ext cx="245300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4 Imagen">
            <a:extLst>
              <a:ext uri="{FF2B5EF4-FFF2-40B4-BE49-F238E27FC236}">
                <a16:creationId xmlns:a16="http://schemas.microsoft.com/office/drawing/2014/main" id="{B5A67981-5412-4D54-A939-88C86E4ED7A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443288" y="6237288"/>
            <a:ext cx="2257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74" r:id="rId2"/>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hyperlink" Target="https://sede.sepe.gob.es/portalSede/flows/inicio"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sede.sepe.gob.es/contenidosSede/generico.do?pagina=/contenidos/sede_virtual/sv00A1.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6" name="5 Rectángulo">
            <a:extLst>
              <a:ext uri="{FF2B5EF4-FFF2-40B4-BE49-F238E27FC236}">
                <a16:creationId xmlns:a16="http://schemas.microsoft.com/office/drawing/2014/main" id="{429BF0A8-1177-4A9B-8FA4-0FE5C40CFB79}"/>
              </a:ext>
            </a:extLst>
          </p:cNvPr>
          <p:cNvSpPr/>
          <p:nvPr/>
        </p:nvSpPr>
        <p:spPr>
          <a:xfrm>
            <a:off x="179387" y="1988840"/>
            <a:ext cx="8785225" cy="3377848"/>
          </a:xfrm>
          <a:prstGeom prst="rect">
            <a:avLst/>
          </a:prstGeom>
        </p:spPr>
        <p:txBody>
          <a:bodyPr>
            <a:spAutoFit/>
          </a:bodyPr>
          <a:lstStyle/>
          <a:p>
            <a:pPr algn="ctr" eaLnBrk="1" fontAlgn="auto" hangingPunct="1">
              <a:spcBef>
                <a:spcPts val="0"/>
              </a:spcBef>
              <a:spcAft>
                <a:spcPts val="0"/>
              </a:spcAft>
              <a:defRPr/>
            </a:pPr>
            <a:r>
              <a:rPr lang="es-ES" sz="3600" b="1" dirty="0">
                <a:solidFill>
                  <a:prstClr val="white"/>
                </a:solidFill>
                <a:cs typeface="Calibri" panose="020F0502020204030204" pitchFamily="34" charset="0"/>
              </a:rPr>
              <a:t>Guía básica de tramitación </a:t>
            </a:r>
          </a:p>
          <a:p>
            <a:pPr algn="ctr" eaLnBrk="1" fontAlgn="auto" hangingPunct="1">
              <a:spcBef>
                <a:spcPts val="0"/>
              </a:spcBef>
              <a:spcAft>
                <a:spcPts val="0"/>
              </a:spcAft>
              <a:defRPr/>
            </a:pPr>
            <a:r>
              <a:rPr lang="es-ES" sz="3600" b="1" dirty="0">
                <a:solidFill>
                  <a:prstClr val="white"/>
                </a:solidFill>
                <a:cs typeface="Calibri" panose="020F0502020204030204" pitchFamily="34" charset="0"/>
              </a:rPr>
              <a:t>para las prestaciones ordinarias por ERTE</a:t>
            </a:r>
          </a:p>
          <a:p>
            <a:pPr algn="just" eaLnBrk="1" fontAlgn="auto" hangingPunct="1">
              <a:spcBef>
                <a:spcPts val="1200"/>
              </a:spcBef>
              <a:spcAft>
                <a:spcPts val="0"/>
              </a:spcAft>
              <a:defRPr/>
            </a:pPr>
            <a:r>
              <a:rPr lang="es-ES" sz="1900" b="1" dirty="0">
                <a:solidFill>
                  <a:prstClr val="white"/>
                </a:solidFill>
                <a:cs typeface="Calibri" panose="020F0502020204030204" pitchFamily="34" charset="0"/>
              </a:rPr>
              <a:t>RDL 32/2021, </a:t>
            </a:r>
            <a:r>
              <a:rPr lang="es-ES" sz="1900" b="1" i="1" dirty="0">
                <a:solidFill>
                  <a:prstClr val="white"/>
                </a:solidFill>
                <a:cs typeface="Calibri" panose="020F0502020204030204" pitchFamily="34" charset="0"/>
              </a:rPr>
              <a:t>de 30 de diciembre de medidas urgentes para la reforma laboral,</a:t>
            </a:r>
            <a:br>
              <a:rPr lang="es-ES" sz="1900" b="1" i="1" dirty="0">
                <a:solidFill>
                  <a:prstClr val="white"/>
                </a:solidFill>
                <a:cs typeface="Calibri" panose="020F0502020204030204" pitchFamily="34" charset="0"/>
              </a:rPr>
            </a:br>
            <a:r>
              <a:rPr lang="es-ES" sz="1900" b="1" i="1" dirty="0">
                <a:solidFill>
                  <a:prstClr val="white"/>
                </a:solidFill>
                <a:cs typeface="Calibri" panose="020F0502020204030204" pitchFamily="34" charset="0"/>
              </a:rPr>
              <a:t> la garantía de la estabilidad en el empleo y la transformación del mercado de trabajo</a:t>
            </a:r>
          </a:p>
          <a:p>
            <a:pPr algn="ctr"/>
            <a:endParaRPr lang="es-ES" sz="1900" b="1" i="1" dirty="0">
              <a:solidFill>
                <a:prstClr val="white"/>
              </a:solidFill>
              <a:cs typeface="Calibri" panose="020F0502020204030204" pitchFamily="34" charset="0"/>
            </a:endParaRPr>
          </a:p>
          <a:p>
            <a:pPr algn="ctr"/>
            <a:r>
              <a:rPr lang="es-ES" sz="1900" b="1" i="1" dirty="0">
                <a:solidFill>
                  <a:prstClr val="white"/>
                </a:solidFill>
                <a:cs typeface="Calibri" panose="020F0502020204030204" pitchFamily="34" charset="0"/>
              </a:rPr>
              <a:t>Modificación del </a:t>
            </a:r>
            <a:r>
              <a:rPr lang="es-ES" b="1" dirty="0">
                <a:solidFill>
                  <a:prstClr val="white"/>
                </a:solidFill>
                <a:cs typeface="Calibri" panose="020F0502020204030204" pitchFamily="34" charset="0"/>
              </a:rPr>
              <a:t>ESTATUTO DE LOS TRABAJADORES </a:t>
            </a:r>
          </a:p>
          <a:p>
            <a:pPr algn="ctr"/>
            <a:r>
              <a:rPr lang="es-ES_tradnl" sz="2000" b="1" dirty="0">
                <a:solidFill>
                  <a:prstClr val="white"/>
                </a:solidFill>
                <a:cs typeface="Calibri" panose="020F0502020204030204" pitchFamily="34" charset="0"/>
              </a:rPr>
              <a:t>Nueva redacción del art. 47 </a:t>
            </a:r>
            <a:r>
              <a:rPr lang="es-ES" sz="2000" b="1" dirty="0">
                <a:solidFill>
                  <a:prstClr val="white"/>
                </a:solidFill>
                <a:cs typeface="Calibri" panose="020F0502020204030204" pitchFamily="34" charset="0"/>
              </a:rPr>
              <a:t>ETOP y FM</a:t>
            </a:r>
          </a:p>
          <a:p>
            <a:pPr algn="ctr" eaLnBrk="1" fontAlgn="auto" hangingPunct="1">
              <a:spcBef>
                <a:spcPts val="0"/>
              </a:spcBef>
              <a:spcAft>
                <a:spcPts val="0"/>
              </a:spcAft>
              <a:defRPr/>
            </a:pPr>
            <a:endParaRPr lang="es-ES_tradnl" sz="1050" b="1" dirty="0">
              <a:solidFill>
                <a:prstClr val="white"/>
              </a:solidFill>
              <a:cs typeface="Calibri" panose="020F0502020204030204" pitchFamily="34" charset="0"/>
            </a:endParaRPr>
          </a:p>
          <a:p>
            <a:pPr algn="ctr" eaLnBrk="1" fontAlgn="auto" hangingPunct="1">
              <a:spcBef>
                <a:spcPts val="0"/>
              </a:spcBef>
              <a:spcAft>
                <a:spcPts val="0"/>
              </a:spcAft>
              <a:defRPr/>
            </a:pPr>
            <a:endParaRPr lang="es-ES_tradnl" sz="2500" b="1" dirty="0">
              <a:solidFill>
                <a:prstClr val="white"/>
              </a:solidFill>
              <a:cs typeface="Calibri" panose="020F0502020204030204" pitchFamily="34" charset="0"/>
            </a:endParaRPr>
          </a:p>
        </p:txBody>
      </p:sp>
      <p:pic>
        <p:nvPicPr>
          <p:cNvPr id="3" name="8 Imagen">
            <a:extLst>
              <a:ext uri="{FF2B5EF4-FFF2-40B4-BE49-F238E27FC236}">
                <a16:creationId xmlns:a16="http://schemas.microsoft.com/office/drawing/2014/main" id="{473F40B7-06CB-4FB0-BA5F-8196B6179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9040" y="12792"/>
            <a:ext cx="4088864" cy="1471991"/>
          </a:xfrm>
          <a:prstGeom prst="rect">
            <a:avLst/>
          </a:prstGeom>
        </p:spPr>
      </p:pic>
      <p:sp>
        <p:nvSpPr>
          <p:cNvPr id="2" name="CuadroTexto 1">
            <a:extLst>
              <a:ext uri="{FF2B5EF4-FFF2-40B4-BE49-F238E27FC236}">
                <a16:creationId xmlns:a16="http://schemas.microsoft.com/office/drawing/2014/main" id="{A00C3201-BB14-4575-A2C5-EEE733C77D3C}"/>
              </a:ext>
            </a:extLst>
          </p:cNvPr>
          <p:cNvSpPr txBox="1"/>
          <p:nvPr/>
        </p:nvSpPr>
        <p:spPr>
          <a:xfrm>
            <a:off x="162297" y="6525344"/>
            <a:ext cx="432048" cy="215444"/>
          </a:xfrm>
          <a:prstGeom prst="rect">
            <a:avLst/>
          </a:prstGeom>
          <a:noFill/>
        </p:spPr>
        <p:txBody>
          <a:bodyPr wrap="square" rtlCol="0">
            <a:spAutoFit/>
          </a:bodyPr>
          <a:lstStyle/>
          <a:p>
            <a:r>
              <a:rPr lang="es-ES" sz="800" dirty="0">
                <a:solidFill>
                  <a:schemeClr val="bg1"/>
                </a:solidFill>
              </a:rPr>
              <a:t>v-2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a:extLst>
              <a:ext uri="{FF2B5EF4-FFF2-40B4-BE49-F238E27FC236}">
                <a16:creationId xmlns:a16="http://schemas.microsoft.com/office/drawing/2014/main" id="{B86BF3E6-54F7-4B9B-8C72-9BE7040034DA}"/>
              </a:ext>
            </a:extLst>
          </p:cNvPr>
          <p:cNvSpPr txBox="1">
            <a:spLocks noChangeArrowheads="1"/>
          </p:cNvSpPr>
          <p:nvPr/>
        </p:nvSpPr>
        <p:spPr bwMode="auto">
          <a:xfrm>
            <a:off x="388937" y="1408202"/>
            <a:ext cx="8250237"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ES" sz="2000" b="1" dirty="0">
                <a:solidFill>
                  <a:schemeClr val="tx2"/>
                </a:solidFill>
              </a:rPr>
              <a:t>Estas fichas informan de manera general sobre situaciones que pueden afectar a la prestación por ERTE. Sin embargo, habrá que tener siempre en cuenta que la Dirección Provincial del SEPE correspondiente puede tener establecido otro mecanismo de comunicación o de tramitación que modifique o complemente lo expuesto aquí. Si ese fuera el caso tendría prevalencia lo que se haya comunicado desde la unidad administrativa provincial. </a:t>
            </a:r>
          </a:p>
        </p:txBody>
      </p:sp>
      <p:sp>
        <p:nvSpPr>
          <p:cNvPr id="8195" name="2 Marcador de número de diapositiva">
            <a:extLst>
              <a:ext uri="{FF2B5EF4-FFF2-40B4-BE49-F238E27FC236}">
                <a16:creationId xmlns:a16="http://schemas.microsoft.com/office/drawing/2014/main" id="{E14D49FB-A5CD-46AD-B5F2-9CA2255286B9}"/>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209AC14-E319-4FF1-89BC-A4C3347C3B71}" type="slidenum">
              <a:rPr lang="es-ES_tradnl" altLang="es-ES">
                <a:solidFill>
                  <a:srgbClr val="002E54"/>
                </a:solidFill>
                <a:latin typeface="Arial" panose="020B0604020202020204" pitchFamily="34" charset="0"/>
              </a:rPr>
              <a:pPr/>
              <a:t>2</a:t>
            </a:fld>
            <a:endParaRPr lang="es-ES_tradnl" altLang="es-ES">
              <a:solidFill>
                <a:srgbClr val="002E54"/>
              </a:solidFill>
              <a:latin typeface="Arial" panose="020B0604020202020204" pitchFamily="34" charset="0"/>
            </a:endParaRPr>
          </a:p>
        </p:txBody>
      </p:sp>
      <p:sp>
        <p:nvSpPr>
          <p:cNvPr id="4" name="12 CuadroTexto">
            <a:extLst>
              <a:ext uri="{FF2B5EF4-FFF2-40B4-BE49-F238E27FC236}">
                <a16:creationId xmlns:a16="http://schemas.microsoft.com/office/drawing/2014/main" id="{EF014974-E039-43C0-82A2-80CC1BF6CBDB}"/>
              </a:ext>
            </a:extLst>
          </p:cNvPr>
          <p:cNvSpPr txBox="1"/>
          <p:nvPr/>
        </p:nvSpPr>
        <p:spPr>
          <a:xfrm>
            <a:off x="827088" y="188913"/>
            <a:ext cx="7373937" cy="220662"/>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8197" name="CuadroTexto 1">
            <a:extLst>
              <a:ext uri="{FF2B5EF4-FFF2-40B4-BE49-F238E27FC236}">
                <a16:creationId xmlns:a16="http://schemas.microsoft.com/office/drawing/2014/main" id="{887230B6-01BB-4E26-8F07-B83A9F48142A}"/>
              </a:ext>
            </a:extLst>
          </p:cNvPr>
          <p:cNvSpPr txBox="1">
            <a:spLocks noChangeArrowheads="1"/>
          </p:cNvSpPr>
          <p:nvPr/>
        </p:nvSpPr>
        <p:spPr bwMode="auto">
          <a:xfrm>
            <a:off x="523875" y="3933056"/>
            <a:ext cx="809625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_tradnl" altLang="es-ES" sz="2000" b="1" dirty="0">
                <a:solidFill>
                  <a:schemeClr val="tx2"/>
                </a:solidFill>
              </a:rPr>
              <a:t>La información que contiene este documento se irá actualizando cuando el SEPE lo considere necesario para introducir aclaraciones, en función de la dinámica que se observe, o  si hay que aplicar nueva regulación normativa.</a:t>
            </a:r>
          </a:p>
          <a:p>
            <a:pPr eaLnBrk="1" hangingPunct="1"/>
            <a:endParaRPr lang="es-ES" altLang="es-ES" dirty="0"/>
          </a:p>
        </p:txBody>
      </p:sp>
      <p:sp>
        <p:nvSpPr>
          <p:cNvPr id="2" name="CuadroTexto 1">
            <a:extLst>
              <a:ext uri="{FF2B5EF4-FFF2-40B4-BE49-F238E27FC236}">
                <a16:creationId xmlns:a16="http://schemas.microsoft.com/office/drawing/2014/main" id="{8971B80E-3460-453D-BBC7-9BFCB63EC8AB}"/>
              </a:ext>
            </a:extLst>
          </p:cNvPr>
          <p:cNvSpPr txBox="1"/>
          <p:nvPr/>
        </p:nvSpPr>
        <p:spPr>
          <a:xfrm>
            <a:off x="523875" y="5126632"/>
            <a:ext cx="8250237" cy="369332"/>
          </a:xfrm>
          <a:prstGeom prst="rect">
            <a:avLst/>
          </a:prstGeom>
          <a:noFill/>
        </p:spPr>
        <p:txBody>
          <a:bodyPr wrap="square" rtlCol="0">
            <a:spAutoFit/>
          </a:bodyPr>
          <a:lstStyle/>
          <a:p>
            <a:r>
              <a:rPr lang="es-ES_tradnl" altLang="es-ES" b="1" dirty="0">
                <a:solidFill>
                  <a:schemeClr val="tx2"/>
                </a:solidFill>
              </a:rPr>
              <a:t>Debe consultarse siempre la última versión de este documento publicada en la web.</a:t>
            </a:r>
            <a:endParaRPr lang="es-ES"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197"/>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childTnLst>
                                    <p:animEffect transition="out" filter="fade">
                                      <p:cBhvr>
                                        <p:cTn id="18" dur="500" tmFilter="0, 0; .2, .5; .8, .5; 1, 0"/>
                                        <p:tgtEl>
                                          <p:spTgt spid="2"/>
                                        </p:tgtEl>
                                      </p:cBhvr>
                                    </p:animEffect>
                                    <p:animScale>
                                      <p:cBhvr>
                                        <p:cTn id="19" dur="250" autoRev="1" fill="hold"/>
                                        <p:tgtEl>
                                          <p:spTgt spid="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grpId="2" nodeType="clickEffect">
                                  <p:stCondLst>
                                    <p:cond delay="0"/>
                                  </p:stCondLst>
                                  <p:childTnLst>
                                    <p:animClr clrSpc="rgb" dir="cw">
                                      <p:cBhvr override="childStyle">
                                        <p:cTn id="23" dur="2000" fill="hold"/>
                                        <p:tgtEl>
                                          <p:spTgt spid="2"/>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197" grpId="0"/>
      <p:bldP spid="2" grpId="0"/>
      <p:bldP spid="2" grpId="1"/>
      <p:bldP spid="2"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Marcador de número de diapositiva 1">
            <a:extLst>
              <a:ext uri="{FF2B5EF4-FFF2-40B4-BE49-F238E27FC236}">
                <a16:creationId xmlns:a16="http://schemas.microsoft.com/office/drawing/2014/main" id="{A8611E9C-AF50-4D2E-8532-E6616C33F7AF}"/>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46695F0-48B8-46E6-9A82-9F77A7A7B663}" type="slidenum">
              <a:rPr lang="es-ES_tradnl" altLang="es-ES">
                <a:solidFill>
                  <a:srgbClr val="002E54"/>
                </a:solidFill>
                <a:latin typeface="Arial" panose="020B0604020202020204" pitchFamily="34" charset="0"/>
              </a:rPr>
              <a:pPr/>
              <a:t>3</a:t>
            </a:fld>
            <a:endParaRPr lang="es-ES_tradnl" altLang="es-ES">
              <a:solidFill>
                <a:srgbClr val="002E54"/>
              </a:solidFill>
              <a:latin typeface="Arial" panose="020B0604020202020204" pitchFamily="34" charset="0"/>
            </a:endParaRPr>
          </a:p>
        </p:txBody>
      </p:sp>
      <p:sp>
        <p:nvSpPr>
          <p:cNvPr id="3" name="Rectángulo 2">
            <a:extLst>
              <a:ext uri="{FF2B5EF4-FFF2-40B4-BE49-F238E27FC236}">
                <a16:creationId xmlns:a16="http://schemas.microsoft.com/office/drawing/2014/main" id="{D7FCEDED-1D1F-4742-A948-FB94785529FF}"/>
              </a:ext>
            </a:extLst>
          </p:cNvPr>
          <p:cNvSpPr/>
          <p:nvPr/>
        </p:nvSpPr>
        <p:spPr>
          <a:xfrm>
            <a:off x="323528" y="1061676"/>
            <a:ext cx="8568952" cy="2313454"/>
          </a:xfrm>
          <a:prstGeom prst="rect">
            <a:avLst/>
          </a:prstGeom>
        </p:spPr>
        <p:txBody>
          <a:bodyPr wrap="square">
            <a:spAutoFit/>
          </a:bodyPr>
          <a:lstStyle/>
          <a:p>
            <a:pPr marL="285750" indent="-285750" algn="just" eaLnBrk="1" fontAlgn="auto" hangingPunct="1">
              <a:spcBef>
                <a:spcPts val="600"/>
              </a:spcBef>
              <a:spcAft>
                <a:spcPts val="0"/>
              </a:spcAft>
              <a:buFont typeface="Arial" panose="020B0604020202020204" pitchFamily="34" charset="0"/>
              <a:buChar char="•"/>
              <a:defRPr/>
            </a:pPr>
            <a:r>
              <a:rPr lang="es-ES" b="1" dirty="0">
                <a:latin typeface="+mn-lt"/>
              </a:rPr>
              <a:t>ERTE por causas económicas, técnicas, organizativas o de producción. ETOP  </a:t>
            </a:r>
            <a:r>
              <a:rPr lang="es-ES" sz="1500" b="1" dirty="0">
                <a:latin typeface="+mn-lt"/>
              </a:rPr>
              <a:t>(art 47 ET)</a:t>
            </a:r>
            <a:r>
              <a:rPr lang="es-ES" b="1" dirty="0">
                <a:latin typeface="+mn-lt"/>
              </a:rPr>
              <a:t>: </a:t>
            </a:r>
            <a:r>
              <a:rPr lang="es-ES" dirty="0">
                <a:latin typeface="+mn-lt"/>
              </a:rPr>
              <a:t>tramitado ante la Autoridad laboral competente (en adelante AL) que exige la comunicación a la AL de la decisión final adoptada.</a:t>
            </a:r>
          </a:p>
          <a:p>
            <a:pPr marL="285750" indent="-285750" algn="just" eaLnBrk="1" fontAlgn="auto" hangingPunct="1">
              <a:spcBef>
                <a:spcPts val="1600"/>
              </a:spcBef>
              <a:spcAft>
                <a:spcPts val="0"/>
              </a:spcAft>
              <a:buFont typeface="Arial" panose="020B0604020202020204" pitchFamily="34" charset="0"/>
              <a:buChar char="•"/>
              <a:defRPr/>
            </a:pPr>
            <a:r>
              <a:rPr lang="es-ES_tradnl" b="1" dirty="0">
                <a:latin typeface="+mn-lt"/>
              </a:rPr>
              <a:t>ERTE fuerza mayor FM </a:t>
            </a:r>
            <a:r>
              <a:rPr lang="es-ES_tradnl" sz="1500" b="1" dirty="0">
                <a:latin typeface="+mn-lt"/>
              </a:rPr>
              <a:t>(art 47 ET)</a:t>
            </a:r>
            <a:r>
              <a:rPr lang="es-ES_tradnl" b="1" dirty="0">
                <a:latin typeface="+mn-lt"/>
              </a:rPr>
              <a:t>: </a:t>
            </a:r>
            <a:r>
              <a:rPr lang="es-ES_tradnl" dirty="0">
                <a:latin typeface="+mn-lt"/>
              </a:rPr>
              <a:t>s</a:t>
            </a:r>
            <a:r>
              <a:rPr lang="es-ES" dirty="0">
                <a:latin typeface="+mn-lt"/>
              </a:rPr>
              <a:t>erá necesaria resolución de la AL estimando la fuerza mayor, que se dictará en el plazo de 5 días desde la solicitud. En caso contrario se entenderá aprobada por silencio administrativo.</a:t>
            </a:r>
          </a:p>
          <a:p>
            <a:pPr algn="just" eaLnBrk="1" fontAlgn="auto" hangingPunct="1">
              <a:spcBef>
                <a:spcPts val="600"/>
              </a:spcBef>
              <a:spcAft>
                <a:spcPts val="0"/>
              </a:spcAft>
              <a:defRPr/>
            </a:pPr>
            <a:r>
              <a:rPr lang="es-ES_tradnl" dirty="0">
                <a:latin typeface="+mn-lt"/>
              </a:rPr>
              <a:t>	</a:t>
            </a:r>
            <a:endParaRPr lang="es-ES" dirty="0">
              <a:latin typeface="+mn-lt"/>
            </a:endParaRPr>
          </a:p>
        </p:txBody>
      </p:sp>
      <p:sp>
        <p:nvSpPr>
          <p:cNvPr id="9220" name="1 Rectángulo">
            <a:extLst>
              <a:ext uri="{FF2B5EF4-FFF2-40B4-BE49-F238E27FC236}">
                <a16:creationId xmlns:a16="http://schemas.microsoft.com/office/drawing/2014/main" id="{BD8F556A-E298-4402-889F-C2B61974D7F1}"/>
              </a:ext>
            </a:extLst>
          </p:cNvPr>
          <p:cNvSpPr>
            <a:spLocks noChangeArrowheads="1"/>
          </p:cNvSpPr>
          <p:nvPr/>
        </p:nvSpPr>
        <p:spPr bwMode="auto">
          <a:xfrm>
            <a:off x="211931" y="157018"/>
            <a:ext cx="8720138"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_tradnl" altLang="es-ES" sz="2500" b="1" dirty="0">
                <a:solidFill>
                  <a:srgbClr val="FFFFFF"/>
                </a:solidFill>
                <a:latin typeface="Arial" panose="020B0604020202020204" pitchFamily="34" charset="0"/>
                <a:cs typeface="Arial" panose="020B0604020202020204" pitchFamily="34" charset="0"/>
              </a:rPr>
              <a:t>Modalidades de regulación de empleo temporal</a:t>
            </a:r>
            <a:endParaRPr lang="es-ES" altLang="es-ES" sz="2500" b="1" dirty="0">
              <a:solidFill>
                <a:srgbClr val="FFFFFF"/>
              </a:solidFill>
              <a:latin typeface="Arial" panose="020B060402020202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2F5765B5-FDB3-4699-BB1C-EE1398029F13}"/>
              </a:ext>
            </a:extLst>
          </p:cNvPr>
          <p:cNvSpPr/>
          <p:nvPr/>
        </p:nvSpPr>
        <p:spPr>
          <a:xfrm>
            <a:off x="827584" y="3396373"/>
            <a:ext cx="7979575" cy="2124000"/>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600"/>
              </a:spcBef>
              <a:spcAft>
                <a:spcPts val="0"/>
              </a:spcAft>
              <a:defRPr/>
            </a:pPr>
            <a:r>
              <a:rPr lang="es-ES_tradnl" dirty="0">
                <a:solidFill>
                  <a:schemeClr val="tx1"/>
                </a:solidFill>
              </a:rPr>
              <a:t>    En estas situaciones la empresa deberá comunicar a la AL: </a:t>
            </a:r>
          </a:p>
          <a:p>
            <a:pPr marL="1335088" lvl="1" indent="-342900" algn="just" eaLnBrk="1" fontAlgn="auto" hangingPunct="1">
              <a:spcBef>
                <a:spcPts val="0"/>
              </a:spcBef>
              <a:spcAft>
                <a:spcPts val="0"/>
              </a:spcAft>
              <a:buFont typeface="Arial" panose="020B0604020202020204" pitchFamily="34" charset="0"/>
              <a:buChar char="•"/>
              <a:defRPr/>
            </a:pPr>
            <a:r>
              <a:rPr lang="es-ES_tradnl" sz="1700" dirty="0">
                <a:solidFill>
                  <a:schemeClr val="tx1"/>
                </a:solidFill>
              </a:rPr>
              <a:t>Identificación de los trabajadores incluidos en el expediente.</a:t>
            </a:r>
          </a:p>
          <a:p>
            <a:pPr marL="1335088" lvl="1" indent="-342900" algn="just" eaLnBrk="1" fontAlgn="auto" hangingPunct="1">
              <a:spcBef>
                <a:spcPts val="0"/>
              </a:spcBef>
              <a:spcAft>
                <a:spcPts val="0"/>
              </a:spcAft>
              <a:buFont typeface="Arial" panose="020B0604020202020204" pitchFamily="34" charset="0"/>
              <a:buChar char="•"/>
              <a:defRPr/>
            </a:pPr>
            <a:r>
              <a:rPr lang="es-ES_tradnl" sz="1700" dirty="0">
                <a:solidFill>
                  <a:schemeClr val="tx1"/>
                </a:solidFill>
              </a:rPr>
              <a:t>Periodo dentro del cual se va a aplicar la medida.</a:t>
            </a:r>
          </a:p>
          <a:p>
            <a:pPr marL="1335088" lvl="1" indent="-342900" algn="just" eaLnBrk="1" fontAlgn="auto" hangingPunct="1">
              <a:spcBef>
                <a:spcPts val="0"/>
              </a:spcBef>
              <a:spcAft>
                <a:spcPts val="0"/>
              </a:spcAft>
              <a:buFont typeface="Arial" panose="020B0604020202020204" pitchFamily="34" charset="0"/>
              <a:buChar char="•"/>
              <a:defRPr/>
            </a:pPr>
            <a:r>
              <a:rPr lang="es-ES" sz="1700" dirty="0">
                <a:solidFill>
                  <a:schemeClr val="tx1"/>
                </a:solidFill>
              </a:rPr>
              <a:t>Medida adoptada por trabajador (una única medida por trabajador): </a:t>
            </a:r>
          </a:p>
          <a:p>
            <a:pPr marL="1792288" lvl="2" indent="-342900" algn="just" eaLnBrk="1" fontAlgn="auto" hangingPunct="1">
              <a:spcBef>
                <a:spcPts val="0"/>
              </a:spcBef>
              <a:spcAft>
                <a:spcPts val="0"/>
              </a:spcAft>
              <a:buFont typeface="Wingdings" panose="05000000000000000000" pitchFamily="2" charset="2"/>
              <a:buChar char="ü"/>
              <a:defRPr/>
            </a:pPr>
            <a:r>
              <a:rPr lang="es-ES" sz="1700" b="1" dirty="0">
                <a:solidFill>
                  <a:schemeClr val="tx1"/>
                </a:solidFill>
              </a:rPr>
              <a:t>Suspensión</a:t>
            </a:r>
            <a:r>
              <a:rPr lang="es-ES" sz="1700" dirty="0">
                <a:solidFill>
                  <a:schemeClr val="tx1"/>
                </a:solidFill>
              </a:rPr>
              <a:t>, con indicación del número máximo de días a aplicar.</a:t>
            </a:r>
          </a:p>
          <a:p>
            <a:pPr marL="1792288" lvl="2" indent="-342900" algn="just" eaLnBrk="1" fontAlgn="auto" hangingPunct="1">
              <a:spcBef>
                <a:spcPts val="0"/>
              </a:spcBef>
              <a:spcAft>
                <a:spcPts val="0"/>
              </a:spcAft>
              <a:buFont typeface="Wingdings" panose="05000000000000000000" pitchFamily="2" charset="2"/>
              <a:buChar char="ü"/>
              <a:defRPr/>
            </a:pPr>
            <a:r>
              <a:rPr lang="es-ES" sz="1700" b="1" dirty="0">
                <a:solidFill>
                  <a:schemeClr val="tx1"/>
                </a:solidFill>
              </a:rPr>
              <a:t>Reducción</a:t>
            </a:r>
            <a:r>
              <a:rPr lang="es-ES" sz="1700" dirty="0">
                <a:solidFill>
                  <a:schemeClr val="tx1"/>
                </a:solidFill>
              </a:rPr>
              <a:t> de jornada, con el porcentaje máximo a aplicar.</a:t>
            </a:r>
          </a:p>
        </p:txBody>
      </p:sp>
      <p:sp>
        <p:nvSpPr>
          <p:cNvPr id="9224" name="CuadroTexto 4">
            <a:extLst>
              <a:ext uri="{FF2B5EF4-FFF2-40B4-BE49-F238E27FC236}">
                <a16:creationId xmlns:a16="http://schemas.microsoft.com/office/drawing/2014/main" id="{AF712389-9368-4EE0-894D-8E49691DE87C}"/>
              </a:ext>
            </a:extLst>
          </p:cNvPr>
          <p:cNvSpPr txBox="1">
            <a:spLocks noChangeArrowheads="1"/>
          </p:cNvSpPr>
          <p:nvPr/>
        </p:nvSpPr>
        <p:spPr bwMode="auto">
          <a:xfrm>
            <a:off x="1619250" y="5888038"/>
            <a:ext cx="68405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1100" dirty="0"/>
              <a:t>Para más aclaración respecto de la tramitación debe consultarse a la Autoridad Laboral competente.</a:t>
            </a:r>
          </a:p>
        </p:txBody>
      </p:sp>
      <p:sp>
        <p:nvSpPr>
          <p:cNvPr id="9225" name="CuadroTexto 5">
            <a:extLst>
              <a:ext uri="{FF2B5EF4-FFF2-40B4-BE49-F238E27FC236}">
                <a16:creationId xmlns:a16="http://schemas.microsoft.com/office/drawing/2014/main" id="{780062F4-C75A-4709-93B9-85227F69CF19}"/>
              </a:ext>
            </a:extLst>
          </p:cNvPr>
          <p:cNvSpPr txBox="1">
            <a:spLocks noChangeArrowheads="1"/>
          </p:cNvSpPr>
          <p:nvPr/>
        </p:nvSpPr>
        <p:spPr bwMode="auto">
          <a:xfrm>
            <a:off x="612435" y="6234460"/>
            <a:ext cx="53276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Marcador de número de diapositiva 1">
            <a:extLst>
              <a:ext uri="{FF2B5EF4-FFF2-40B4-BE49-F238E27FC236}">
                <a16:creationId xmlns:a16="http://schemas.microsoft.com/office/drawing/2014/main" id="{6B3F3A7C-DB3A-4C8A-8472-09C86BCE85EB}"/>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2AC222B-C715-43C1-AA5D-CC8F5FEF590D}" type="slidenum">
              <a:rPr lang="es-ES_tradnl" altLang="es-ES">
                <a:solidFill>
                  <a:srgbClr val="002E54"/>
                </a:solidFill>
                <a:latin typeface="Arial" panose="020B0604020202020204" pitchFamily="34" charset="0"/>
              </a:rPr>
              <a:pPr/>
              <a:t>4</a:t>
            </a:fld>
            <a:endParaRPr lang="es-ES_tradnl" altLang="es-ES">
              <a:solidFill>
                <a:srgbClr val="002E54"/>
              </a:solidFill>
              <a:latin typeface="Arial" panose="020B0604020202020204" pitchFamily="34" charset="0"/>
            </a:endParaRPr>
          </a:p>
        </p:txBody>
      </p:sp>
      <p:sp>
        <p:nvSpPr>
          <p:cNvPr id="10243" name="Rectángulo 2">
            <a:extLst>
              <a:ext uri="{FF2B5EF4-FFF2-40B4-BE49-F238E27FC236}">
                <a16:creationId xmlns:a16="http://schemas.microsoft.com/office/drawing/2014/main" id="{96C9158A-C0A9-4DCA-AF72-46965EB5A460}"/>
              </a:ext>
            </a:extLst>
          </p:cNvPr>
          <p:cNvSpPr>
            <a:spLocks noChangeArrowheads="1"/>
          </p:cNvSpPr>
          <p:nvPr/>
        </p:nvSpPr>
        <p:spPr bwMode="auto">
          <a:xfrm>
            <a:off x="233363" y="1052513"/>
            <a:ext cx="86439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1335088"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1" algn="just" eaLnBrk="1" hangingPunct="1">
              <a:buFont typeface="Wingdings" panose="05000000000000000000" pitchFamily="2" charset="2"/>
              <a:buChar char="ü"/>
            </a:pPr>
            <a:endParaRPr lang="es-ES" altLang="es-ES" dirty="0"/>
          </a:p>
          <a:p>
            <a:pPr algn="just" eaLnBrk="1" hangingPunct="1"/>
            <a:endParaRPr lang="es-ES" altLang="es-ES" dirty="0"/>
          </a:p>
          <a:p>
            <a:pPr algn="just" eaLnBrk="1" hangingPunct="1"/>
            <a:endParaRPr lang="es-ES" altLang="es-ES" dirty="0"/>
          </a:p>
        </p:txBody>
      </p:sp>
      <p:sp>
        <p:nvSpPr>
          <p:cNvPr id="10244" name="1 Rectángulo">
            <a:extLst>
              <a:ext uri="{FF2B5EF4-FFF2-40B4-BE49-F238E27FC236}">
                <a16:creationId xmlns:a16="http://schemas.microsoft.com/office/drawing/2014/main" id="{AE55DACA-91D9-428A-AA1D-CBDB85657941}"/>
              </a:ext>
            </a:extLst>
          </p:cNvPr>
          <p:cNvSpPr>
            <a:spLocks noChangeArrowheads="1"/>
          </p:cNvSpPr>
          <p:nvPr/>
        </p:nvSpPr>
        <p:spPr bwMode="auto">
          <a:xfrm>
            <a:off x="120650" y="266700"/>
            <a:ext cx="872013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_tradnl" altLang="es-ES" sz="2100" b="1">
                <a:solidFill>
                  <a:srgbClr val="FFFFFF"/>
                </a:solidFill>
                <a:latin typeface="Arial" panose="020B0604020202020204" pitchFamily="34" charset="0"/>
                <a:cs typeface="Arial" panose="020B0604020202020204" pitchFamily="34" charset="0"/>
              </a:rPr>
              <a:t>Prestaciones por desempleo por ERTE ETOP art 47. 1 al 4 del ET</a:t>
            </a:r>
            <a:endParaRPr lang="es-ES" altLang="es-ES" sz="2100" b="1">
              <a:solidFill>
                <a:srgbClr val="FFFFFF"/>
              </a:solidFill>
              <a:latin typeface="Arial" panose="020B0604020202020204" pitchFamily="34" charset="0"/>
              <a:cs typeface="Arial" panose="020B0604020202020204" pitchFamily="34" charset="0"/>
            </a:endParaRPr>
          </a:p>
        </p:txBody>
      </p:sp>
      <p:sp>
        <p:nvSpPr>
          <p:cNvPr id="6" name="Rectángulo 5">
            <a:extLst>
              <a:ext uri="{FF2B5EF4-FFF2-40B4-BE49-F238E27FC236}">
                <a16:creationId xmlns:a16="http://schemas.microsoft.com/office/drawing/2014/main" id="{E758D0D9-0D3B-4B7A-B87C-CAD216B00412}"/>
              </a:ext>
            </a:extLst>
          </p:cNvPr>
          <p:cNvSpPr/>
          <p:nvPr/>
        </p:nvSpPr>
        <p:spPr>
          <a:xfrm>
            <a:off x="374041" y="1199357"/>
            <a:ext cx="8496300" cy="1815882"/>
          </a:xfrm>
          <a:prstGeom prst="rect">
            <a:avLst/>
          </a:prstGeom>
          <a:ln w="25400">
            <a:solidFill>
              <a:schemeClr val="accent1">
                <a:lumMod val="60000"/>
                <a:lumOff val="40000"/>
              </a:schemeClr>
            </a:solidFill>
          </a:ln>
        </p:spPr>
        <p:txBody>
          <a:bodyPr>
            <a:spAutoFit/>
          </a:bodyPr>
          <a:lstStyle/>
          <a:p>
            <a:pPr algn="just" eaLnBrk="1" fontAlgn="auto" hangingPunct="1">
              <a:spcBef>
                <a:spcPts val="0"/>
              </a:spcBef>
              <a:spcAft>
                <a:spcPts val="0"/>
              </a:spcAft>
              <a:defRPr/>
            </a:pPr>
            <a:r>
              <a:rPr lang="es-ES_tradnl" sz="1700" dirty="0">
                <a:latin typeface="+mn-lt"/>
              </a:rPr>
              <a:t>La prestación contributiva o, en su caso, el subsidio por desempleo, se solicitará </a:t>
            </a:r>
            <a:r>
              <a:rPr lang="es-ES_tradnl" sz="1700" b="1" dirty="0">
                <a:latin typeface="+mn-lt"/>
              </a:rPr>
              <a:t>de forma individual </a:t>
            </a:r>
            <a:r>
              <a:rPr lang="es-ES_tradnl" sz="1700" dirty="0">
                <a:latin typeface="+mn-lt"/>
              </a:rPr>
              <a:t>ante el SEPE por el trabajador dentro de los 15 días hábiles siguientes a la fecha de la comunicación de la decisión final a la AL o a la fecha de efectos </a:t>
            </a:r>
            <a:r>
              <a:rPr lang="es-ES_tradnl" sz="1600" dirty="0"/>
              <a:t>(fecha de afectación de cada trabajador al ERTE)</a:t>
            </a:r>
            <a:r>
              <a:rPr lang="es-ES_tradnl" sz="1700" dirty="0">
                <a:latin typeface="+mn-lt"/>
              </a:rPr>
              <a:t>, si esta es posterior.</a:t>
            </a:r>
          </a:p>
          <a:p>
            <a:pPr algn="just" eaLnBrk="1" fontAlgn="auto" hangingPunct="1">
              <a:lnSpc>
                <a:spcPts val="1200"/>
              </a:lnSpc>
              <a:spcBef>
                <a:spcPts val="0"/>
              </a:spcBef>
              <a:spcAft>
                <a:spcPts val="0"/>
              </a:spcAft>
              <a:defRPr/>
            </a:pPr>
            <a:endParaRPr lang="es-ES_tradnl" sz="1700" dirty="0">
              <a:latin typeface="+mn-lt"/>
            </a:endParaRPr>
          </a:p>
          <a:p>
            <a:pPr algn="just" eaLnBrk="1" fontAlgn="auto" hangingPunct="1">
              <a:spcBef>
                <a:spcPts val="0"/>
              </a:spcBef>
              <a:spcAft>
                <a:spcPts val="0"/>
              </a:spcAft>
              <a:defRPr/>
            </a:pPr>
            <a:r>
              <a:rPr lang="es-ES_tradnl" sz="1700" dirty="0">
                <a:latin typeface="+mn-lt"/>
              </a:rPr>
              <a:t>Requiere por parte de las personas trabajadoras la inscripción en los Servicios Públicos de Empleo Autonómico (SPEA) y mantener actualizados los datos personales y de domicilio.</a:t>
            </a:r>
            <a:endParaRPr lang="es-ES" sz="1700" dirty="0">
              <a:latin typeface="+mn-lt"/>
            </a:endParaRPr>
          </a:p>
        </p:txBody>
      </p:sp>
      <p:sp>
        <p:nvSpPr>
          <p:cNvPr id="8" name="Rectángulo 7">
            <a:extLst>
              <a:ext uri="{FF2B5EF4-FFF2-40B4-BE49-F238E27FC236}">
                <a16:creationId xmlns:a16="http://schemas.microsoft.com/office/drawing/2014/main" id="{0B8447FA-9A8E-49AA-BEC0-232CCA9C4882}"/>
              </a:ext>
            </a:extLst>
          </p:cNvPr>
          <p:cNvSpPr/>
          <p:nvPr/>
        </p:nvSpPr>
        <p:spPr>
          <a:xfrm>
            <a:off x="233363" y="5145088"/>
            <a:ext cx="8720137" cy="322262"/>
          </a:xfrm>
          <a:prstGeom prst="rect">
            <a:avLst/>
          </a:prstGeom>
        </p:spPr>
        <p:txBody>
          <a:bodyPr>
            <a:spAutoFit/>
          </a:bodyPr>
          <a:lstStyle/>
          <a:p>
            <a:pPr algn="just" eaLnBrk="1" fontAlgn="auto" hangingPunct="1">
              <a:spcBef>
                <a:spcPts val="0"/>
              </a:spcBef>
              <a:spcAft>
                <a:spcPts val="0"/>
              </a:spcAft>
              <a:defRPr/>
            </a:pPr>
            <a:r>
              <a:rPr lang="es-ES" sz="1500" spc="-80" dirty="0">
                <a:solidFill>
                  <a:srgbClr val="C00000"/>
                </a:solidFill>
                <a:effectLst>
                  <a:outerShdw blurRad="38100" dist="38100" dir="2700000" algn="tl">
                    <a:srgbClr val="000000">
                      <a:alpha val="43137"/>
                    </a:srgbClr>
                  </a:outerShdw>
                </a:effectLst>
                <a:uFill>
                  <a:solidFill>
                    <a:schemeClr val="accent1">
                      <a:lumMod val="75000"/>
                    </a:schemeClr>
                  </a:solidFill>
                </a:uFill>
                <a:latin typeface="+mn-lt"/>
              </a:rPr>
              <a:t> </a:t>
            </a:r>
            <a:endParaRPr lang="es-ES" sz="1400" dirty="0">
              <a:solidFill>
                <a:srgbClr val="C00000"/>
              </a:solidFill>
              <a:latin typeface="+mn-lt"/>
            </a:endParaRPr>
          </a:p>
        </p:txBody>
      </p:sp>
      <p:sp>
        <p:nvSpPr>
          <p:cNvPr id="10247" name="Rectángulo 8">
            <a:extLst>
              <a:ext uri="{FF2B5EF4-FFF2-40B4-BE49-F238E27FC236}">
                <a16:creationId xmlns:a16="http://schemas.microsoft.com/office/drawing/2014/main" id="{F3E5302D-90F6-49AE-BE10-9A57D3F5EA31}"/>
              </a:ext>
            </a:extLst>
          </p:cNvPr>
          <p:cNvSpPr>
            <a:spLocks noChangeArrowheads="1"/>
          </p:cNvSpPr>
          <p:nvPr/>
        </p:nvSpPr>
        <p:spPr bwMode="auto">
          <a:xfrm>
            <a:off x="1259631" y="3082657"/>
            <a:ext cx="7502759"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_tradnl" altLang="es-ES" sz="1700" dirty="0"/>
              <a:t>La empresa podrá consultar otra forma de presentación o tramitación, mediante escrito presentado a través del Registro Electrónico remitido a la Dirección Provincial del SEPE (en adelante DP) correspondiente.</a:t>
            </a:r>
            <a:endParaRPr lang="es-ES" altLang="es-ES" sz="1700" dirty="0"/>
          </a:p>
        </p:txBody>
      </p:sp>
      <p:sp>
        <p:nvSpPr>
          <p:cNvPr id="10248" name="CuadroTexto 9">
            <a:extLst>
              <a:ext uri="{FF2B5EF4-FFF2-40B4-BE49-F238E27FC236}">
                <a16:creationId xmlns:a16="http://schemas.microsoft.com/office/drawing/2014/main" id="{CD1C9635-CC76-425A-959A-FAE6D14B1D5A}"/>
              </a:ext>
            </a:extLst>
          </p:cNvPr>
          <p:cNvSpPr txBox="1">
            <a:spLocks noChangeArrowheads="1"/>
          </p:cNvSpPr>
          <p:nvPr/>
        </p:nvSpPr>
        <p:spPr bwMode="auto">
          <a:xfrm>
            <a:off x="636735" y="6196469"/>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Fecha de modificación: 22/04/2022</a:t>
            </a:r>
          </a:p>
        </p:txBody>
      </p:sp>
      <p:sp>
        <p:nvSpPr>
          <p:cNvPr id="10249" name="Rectángulo 10">
            <a:extLst>
              <a:ext uri="{FF2B5EF4-FFF2-40B4-BE49-F238E27FC236}">
                <a16:creationId xmlns:a16="http://schemas.microsoft.com/office/drawing/2014/main" id="{C143019B-C5CC-4B0B-8002-6A0B87833AAA}"/>
              </a:ext>
            </a:extLst>
          </p:cNvPr>
          <p:cNvSpPr>
            <a:spLocks noChangeArrowheads="1"/>
          </p:cNvSpPr>
          <p:nvPr/>
        </p:nvSpPr>
        <p:spPr bwMode="auto">
          <a:xfrm>
            <a:off x="472466" y="4412655"/>
            <a:ext cx="82994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ts val="600"/>
              </a:spcBef>
            </a:pPr>
            <a:r>
              <a:rPr lang="es-ES_tradnl" altLang="es-ES" sz="2000" dirty="0"/>
              <a:t>El derecho reconocido será una </a:t>
            </a:r>
            <a:r>
              <a:rPr lang="es-ES_tradnl" altLang="es-ES" sz="2000" b="1" dirty="0"/>
              <a:t>prestación contributiva ordinaria </a:t>
            </a:r>
            <a:r>
              <a:rPr lang="es-ES_tradnl" altLang="es-ES" sz="2000" dirty="0"/>
              <a:t>o un </a:t>
            </a:r>
            <a:r>
              <a:rPr lang="es-ES_tradnl" altLang="es-ES" sz="2000" b="1" dirty="0"/>
              <a:t>subsidio por desempleo  </a:t>
            </a:r>
            <a:r>
              <a:rPr lang="es-ES_tradnl" altLang="es-ES" sz="2000" dirty="0"/>
              <a:t>con los requisitos y  condiciones que se recogen en el art. 266 y siguientes del Texto Refundido de la Ley General de la Seguridad Social (TRLGSS) y sus normas de desarrollo.</a:t>
            </a:r>
            <a:endParaRPr lang="es-ES" altLang="es-E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Marcador de número de diapositiva 1">
            <a:extLst>
              <a:ext uri="{FF2B5EF4-FFF2-40B4-BE49-F238E27FC236}">
                <a16:creationId xmlns:a16="http://schemas.microsoft.com/office/drawing/2014/main" id="{B09BB2CA-4822-4573-9CB7-54537E49FDC3}"/>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4B16AB3-8C9E-4D21-B2F4-1BB01AA551A1}" type="slidenum">
              <a:rPr lang="es-ES_tradnl" altLang="es-ES">
                <a:solidFill>
                  <a:srgbClr val="002E54"/>
                </a:solidFill>
                <a:latin typeface="Arial" panose="020B0604020202020204" pitchFamily="34" charset="0"/>
              </a:rPr>
              <a:pPr/>
              <a:t>5</a:t>
            </a:fld>
            <a:endParaRPr lang="es-ES_tradnl" altLang="es-ES">
              <a:solidFill>
                <a:srgbClr val="002E54"/>
              </a:solidFill>
              <a:latin typeface="Arial" panose="020B0604020202020204" pitchFamily="34" charset="0"/>
            </a:endParaRPr>
          </a:p>
        </p:txBody>
      </p:sp>
      <p:sp>
        <p:nvSpPr>
          <p:cNvPr id="11267" name="1 Rectángulo">
            <a:extLst>
              <a:ext uri="{FF2B5EF4-FFF2-40B4-BE49-F238E27FC236}">
                <a16:creationId xmlns:a16="http://schemas.microsoft.com/office/drawing/2014/main" id="{71FC7135-BF51-4993-B9F2-B9D00FCC0F21}"/>
              </a:ext>
            </a:extLst>
          </p:cNvPr>
          <p:cNvSpPr>
            <a:spLocks noChangeArrowheads="1"/>
          </p:cNvSpPr>
          <p:nvPr/>
        </p:nvSpPr>
        <p:spPr bwMode="auto">
          <a:xfrm>
            <a:off x="307975" y="254000"/>
            <a:ext cx="84740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ES" sz="2100" b="1">
                <a:solidFill>
                  <a:srgbClr val="FFFFFF"/>
                </a:solidFill>
                <a:latin typeface="Arial" panose="020B0604020202020204" pitchFamily="34" charset="0"/>
                <a:cs typeface="Arial" panose="020B0604020202020204" pitchFamily="34" charset="0"/>
              </a:rPr>
              <a:t>Prestaciones por desempleo por ERTE FM del art 47.5 y 6 ET</a:t>
            </a:r>
          </a:p>
        </p:txBody>
      </p:sp>
      <p:sp>
        <p:nvSpPr>
          <p:cNvPr id="9" name="12 CuadroTexto">
            <a:extLst>
              <a:ext uri="{FF2B5EF4-FFF2-40B4-BE49-F238E27FC236}">
                <a16:creationId xmlns:a16="http://schemas.microsoft.com/office/drawing/2014/main" id="{5DE194E0-DCAA-466E-A2F8-D6E911FC86F0}"/>
              </a:ext>
            </a:extLst>
          </p:cNvPr>
          <p:cNvSpPr txBox="1"/>
          <p:nvPr/>
        </p:nvSpPr>
        <p:spPr>
          <a:xfrm>
            <a:off x="592138" y="115888"/>
            <a:ext cx="8186737" cy="276225"/>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2" name="Rectángulo 11">
            <a:extLst>
              <a:ext uri="{FF2B5EF4-FFF2-40B4-BE49-F238E27FC236}">
                <a16:creationId xmlns:a16="http://schemas.microsoft.com/office/drawing/2014/main" id="{FFC90BE0-00A2-4614-831E-96573FD096E2}"/>
              </a:ext>
            </a:extLst>
          </p:cNvPr>
          <p:cNvSpPr/>
          <p:nvPr/>
        </p:nvSpPr>
        <p:spPr>
          <a:xfrm>
            <a:off x="358527" y="1241917"/>
            <a:ext cx="8394700" cy="1554272"/>
          </a:xfrm>
          <a:prstGeom prst="rect">
            <a:avLst/>
          </a:prstGeom>
          <a:ln w="25400">
            <a:solidFill>
              <a:schemeClr val="accent1">
                <a:lumMod val="60000"/>
                <a:lumOff val="40000"/>
              </a:schemeClr>
            </a:solidFill>
          </a:ln>
        </p:spPr>
        <p:txBody>
          <a:bodyPr>
            <a:spAutoFit/>
          </a:bodyPr>
          <a:lstStyle/>
          <a:p>
            <a:pPr algn="just" eaLnBrk="1" fontAlgn="auto" hangingPunct="1">
              <a:spcBef>
                <a:spcPts val="0"/>
              </a:spcBef>
              <a:spcAft>
                <a:spcPts val="0"/>
              </a:spcAft>
              <a:defRPr/>
            </a:pPr>
            <a:r>
              <a:rPr lang="es-ES_tradnl" sz="1700" dirty="0">
                <a:latin typeface="+mn-lt"/>
              </a:rPr>
              <a:t>La prestación por desempleo se solicitará </a:t>
            </a:r>
            <a:r>
              <a:rPr lang="es-ES_tradnl" sz="1700" b="1" dirty="0">
                <a:latin typeface="+mn-lt"/>
              </a:rPr>
              <a:t>de forma individual</a:t>
            </a:r>
            <a:r>
              <a:rPr lang="es-ES_tradnl" sz="1700" b="1" dirty="0">
                <a:effectLst>
                  <a:outerShdw blurRad="38100" dist="38100" dir="2700000" algn="tl">
                    <a:srgbClr val="000000">
                      <a:alpha val="43137"/>
                    </a:srgbClr>
                  </a:outerShdw>
                </a:effectLst>
                <a:latin typeface="+mn-lt"/>
              </a:rPr>
              <a:t> </a:t>
            </a:r>
            <a:r>
              <a:rPr lang="es-ES_tradnl" sz="1700" dirty="0">
                <a:latin typeface="+mn-lt"/>
              </a:rPr>
              <a:t>ante el SEPE por el trabajador dentro de los 15 días hábiles siguientes a la fecha de notificación de la resolución de la AL o del certificado acreditativo del silencio administrativo.</a:t>
            </a:r>
          </a:p>
          <a:p>
            <a:pPr algn="just" eaLnBrk="1" fontAlgn="auto" hangingPunct="1">
              <a:spcBef>
                <a:spcPts val="1200"/>
              </a:spcBef>
              <a:spcAft>
                <a:spcPts val="0"/>
              </a:spcAft>
              <a:defRPr/>
            </a:pPr>
            <a:r>
              <a:rPr lang="es-ES_tradnl" sz="1700" dirty="0">
                <a:latin typeface="+mn-lt"/>
              </a:rPr>
              <a:t>Requiere por parte de las personas trabajadoras la inscripción en los Servicios Públicos de Empleo Autonómico (SPEA) y mantener actualizados los datos personales y de domicilio.</a:t>
            </a:r>
            <a:endParaRPr lang="es-ES" sz="1700" dirty="0">
              <a:latin typeface="+mn-lt"/>
            </a:endParaRPr>
          </a:p>
        </p:txBody>
      </p:sp>
      <p:sp>
        <p:nvSpPr>
          <p:cNvPr id="14" name="Rectángulo 13">
            <a:extLst>
              <a:ext uri="{FF2B5EF4-FFF2-40B4-BE49-F238E27FC236}">
                <a16:creationId xmlns:a16="http://schemas.microsoft.com/office/drawing/2014/main" id="{5C966DA4-BF5F-45FA-A1F1-0742B873FC74}"/>
              </a:ext>
            </a:extLst>
          </p:cNvPr>
          <p:cNvSpPr/>
          <p:nvPr/>
        </p:nvSpPr>
        <p:spPr>
          <a:xfrm>
            <a:off x="358527" y="4134887"/>
            <a:ext cx="8474075" cy="1815882"/>
          </a:xfrm>
          <a:prstGeom prst="rect">
            <a:avLst/>
          </a:prstGeom>
        </p:spPr>
        <p:txBody>
          <a:bodyPr>
            <a:spAutoFit/>
          </a:bodyPr>
          <a:lstStyle/>
          <a:p>
            <a:pPr algn="just" eaLnBrk="1" fontAlgn="auto" hangingPunct="1">
              <a:spcBef>
                <a:spcPts val="0"/>
              </a:spcBef>
              <a:spcAft>
                <a:spcPts val="0"/>
              </a:spcAft>
              <a:defRPr/>
            </a:pPr>
            <a:r>
              <a:rPr lang="es-ES_tradnl" sz="1700" dirty="0">
                <a:latin typeface="+mn-lt"/>
              </a:rPr>
              <a:t>El derecho reconocido será la </a:t>
            </a:r>
            <a:r>
              <a:rPr lang="es-ES_tradnl" sz="1700" b="1" dirty="0">
                <a:latin typeface="+mn-lt"/>
              </a:rPr>
              <a:t>prestación por desempleo ordinaria </a:t>
            </a:r>
            <a:r>
              <a:rPr lang="es-ES_tradnl" sz="1700" dirty="0">
                <a:latin typeface="+mn-lt"/>
              </a:rPr>
              <a:t>del artículo 266 y siguientes del TRLGSS, pero con las siguientes particularidades de acceso y reconocimiento (DA 46ª del TRLGSS introducida por la DF 1ª del RDL 2/2022, de 23 de febrero):</a:t>
            </a:r>
          </a:p>
          <a:p>
            <a:pPr marL="361950" indent="-184150" algn="just" eaLnBrk="1" fontAlgn="auto" hangingPunct="1">
              <a:spcBef>
                <a:spcPts val="600"/>
              </a:spcBef>
              <a:spcAft>
                <a:spcPts val="0"/>
              </a:spcAft>
              <a:buFont typeface="Arial" panose="020B0604020202020204" pitchFamily="34" charset="0"/>
              <a:buChar char="•"/>
              <a:defRPr/>
            </a:pPr>
            <a:r>
              <a:rPr lang="es-ES_tradnl" sz="1700" dirty="0">
                <a:latin typeface="+mn-lt"/>
              </a:rPr>
              <a:t>No necesita periodo mínimo de cotización para acceder a este derecho.</a:t>
            </a:r>
          </a:p>
          <a:p>
            <a:pPr marL="361950" indent="-184150" algn="just" eaLnBrk="1" fontAlgn="auto" hangingPunct="1">
              <a:spcBef>
                <a:spcPts val="600"/>
              </a:spcBef>
              <a:spcAft>
                <a:spcPts val="0"/>
              </a:spcAft>
              <a:buFont typeface="Arial" panose="020B0604020202020204" pitchFamily="34" charset="0"/>
              <a:buChar char="•"/>
              <a:defRPr/>
            </a:pPr>
            <a:r>
              <a:rPr lang="es-ES_tradnl" sz="1700" dirty="0">
                <a:latin typeface="+mn-lt"/>
              </a:rPr>
              <a:t>Durante toda la duración de la prestación se aplicará a la base reguladora el 70% (teniendo en cuenta topes máximos y mínimos art 270.3 del TRLGSS).</a:t>
            </a:r>
          </a:p>
        </p:txBody>
      </p:sp>
      <p:sp>
        <p:nvSpPr>
          <p:cNvPr id="11271" name="Rectángulo 6">
            <a:extLst>
              <a:ext uri="{FF2B5EF4-FFF2-40B4-BE49-F238E27FC236}">
                <a16:creationId xmlns:a16="http://schemas.microsoft.com/office/drawing/2014/main" id="{222BC9BF-D2B8-48E6-93DD-D9E6E9B2D17F}"/>
              </a:ext>
            </a:extLst>
          </p:cNvPr>
          <p:cNvSpPr>
            <a:spLocks noChangeArrowheads="1"/>
          </p:cNvSpPr>
          <p:nvPr/>
        </p:nvSpPr>
        <p:spPr bwMode="auto">
          <a:xfrm>
            <a:off x="1618599" y="3013501"/>
            <a:ext cx="7204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_tradnl" altLang="es-ES" sz="1600" dirty="0"/>
              <a:t>La empresa podrá consultar otra forma de presentación o tramitación, mediante escrito presentado a través del Registro Electrónico remitido a la Dirección Provincial del SEPE (en adelante DP) correspondiente.</a:t>
            </a:r>
            <a:endParaRPr lang="es-ES" altLang="es-ES" sz="1600" dirty="0"/>
          </a:p>
        </p:txBody>
      </p:sp>
      <p:sp>
        <p:nvSpPr>
          <p:cNvPr id="10" name="CuadroTexto 9">
            <a:extLst>
              <a:ext uri="{FF2B5EF4-FFF2-40B4-BE49-F238E27FC236}">
                <a16:creationId xmlns:a16="http://schemas.microsoft.com/office/drawing/2014/main" id="{6831E07F-43A0-4C6C-BA78-88C166551786}"/>
              </a:ext>
            </a:extLst>
          </p:cNvPr>
          <p:cNvSpPr txBox="1">
            <a:spLocks noChangeArrowheads="1"/>
          </p:cNvSpPr>
          <p:nvPr/>
        </p:nvSpPr>
        <p:spPr bwMode="auto">
          <a:xfrm>
            <a:off x="636735" y="6196469"/>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Marcador de número de diapositiva 1">
            <a:extLst>
              <a:ext uri="{FF2B5EF4-FFF2-40B4-BE49-F238E27FC236}">
                <a16:creationId xmlns:a16="http://schemas.microsoft.com/office/drawing/2014/main" id="{A5BD5598-3BE2-410C-8A55-75A662D727DD}"/>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C1251E7-DE62-4DA7-9300-17D377496D09}" type="slidenum">
              <a:rPr lang="es-ES_tradnl" altLang="es-ES">
                <a:solidFill>
                  <a:srgbClr val="002E54"/>
                </a:solidFill>
                <a:latin typeface="Arial" panose="020B0604020202020204" pitchFamily="34" charset="0"/>
              </a:rPr>
              <a:pPr/>
              <a:t>6</a:t>
            </a:fld>
            <a:endParaRPr lang="es-ES_tradnl" altLang="es-ES">
              <a:solidFill>
                <a:srgbClr val="002E54"/>
              </a:solidFill>
              <a:latin typeface="Arial" panose="020B0604020202020204" pitchFamily="34" charset="0"/>
            </a:endParaRPr>
          </a:p>
        </p:txBody>
      </p:sp>
      <p:sp>
        <p:nvSpPr>
          <p:cNvPr id="5" name="CuadroTexto 4">
            <a:extLst>
              <a:ext uri="{FF2B5EF4-FFF2-40B4-BE49-F238E27FC236}">
                <a16:creationId xmlns:a16="http://schemas.microsoft.com/office/drawing/2014/main" id="{F9B5D3B6-D375-4722-B50F-079D7C8A653B}"/>
              </a:ext>
            </a:extLst>
          </p:cNvPr>
          <p:cNvSpPr txBox="1"/>
          <p:nvPr/>
        </p:nvSpPr>
        <p:spPr>
          <a:xfrm>
            <a:off x="336550" y="1443475"/>
            <a:ext cx="8416925" cy="3477875"/>
          </a:xfrm>
          <a:prstGeom prst="rect">
            <a:avLst/>
          </a:prstGeom>
          <a:noFill/>
        </p:spPr>
        <p:txBody>
          <a:bodyPr wrap="square">
            <a:spAutoFit/>
          </a:bodyPr>
          <a:lstStyle/>
          <a:p>
            <a:pPr marL="342900" indent="-342900" algn="just" eaLnBrk="1" fontAlgn="auto" hangingPunct="1">
              <a:spcBef>
                <a:spcPts val="200"/>
              </a:spcBef>
              <a:spcAft>
                <a:spcPts val="600"/>
              </a:spcAft>
              <a:buFontTx/>
              <a:buChar char="-"/>
              <a:defRPr/>
            </a:pPr>
            <a:r>
              <a:rPr lang="es-ES_tradnl" sz="2000" dirty="0">
                <a:latin typeface="+mn-lt"/>
              </a:rPr>
              <a:t>Acreditación de la situación legal de desempleo: la empresa debe enviar el </a:t>
            </a:r>
            <a:r>
              <a:rPr lang="es-ES_tradnl" sz="2000" b="1" i="1" dirty="0">
                <a:latin typeface="+mn-lt"/>
              </a:rPr>
              <a:t>certificado de empresa </a:t>
            </a:r>
            <a:r>
              <a:rPr lang="es-ES_tradnl" sz="2000" dirty="0">
                <a:latin typeface="+mn-lt"/>
              </a:rPr>
              <a:t>al SEPE a través de certific@2.</a:t>
            </a:r>
          </a:p>
          <a:p>
            <a:pPr marL="342900" indent="-342900" algn="just" eaLnBrk="1" fontAlgn="auto" hangingPunct="1">
              <a:spcBef>
                <a:spcPts val="200"/>
              </a:spcBef>
              <a:spcAft>
                <a:spcPts val="600"/>
              </a:spcAft>
              <a:buFontTx/>
              <a:buChar char="-"/>
              <a:defRPr/>
            </a:pPr>
            <a:r>
              <a:rPr lang="es-ES_tradnl" sz="2000" dirty="0">
                <a:latin typeface="+mn-lt"/>
              </a:rPr>
              <a:t>Solicitud de la prestación: individual, según lo establecido en las fichas anteriores.</a:t>
            </a:r>
          </a:p>
          <a:p>
            <a:pPr marL="360363" indent="-360363" algn="just" eaLnBrk="1" fontAlgn="auto" hangingPunct="1">
              <a:spcBef>
                <a:spcPts val="200"/>
              </a:spcBef>
              <a:spcAft>
                <a:spcPts val="600"/>
              </a:spcAft>
              <a:defRPr/>
            </a:pPr>
            <a:r>
              <a:rPr lang="es-ES_tradnl" sz="2000" dirty="0">
                <a:latin typeface="+mn-lt"/>
              </a:rPr>
              <a:t>-	Pago de la prestación: una vez reconocido el derecho solicitado, </a:t>
            </a:r>
            <a:r>
              <a:rPr lang="es-ES_tradnl" sz="2000" b="1" dirty="0">
                <a:latin typeface="+mn-lt"/>
              </a:rPr>
              <a:t>a mes vencido</a:t>
            </a:r>
            <a:r>
              <a:rPr lang="es-ES_tradnl" sz="2000" dirty="0">
                <a:latin typeface="+mn-lt"/>
              </a:rPr>
              <a:t> se debe enviar, para </a:t>
            </a:r>
            <a:r>
              <a:rPr lang="es-ES_tradnl" sz="2000" b="1" dirty="0">
                <a:latin typeface="+mn-lt"/>
              </a:rPr>
              <a:t>todas las personas trabajadoras </a:t>
            </a:r>
            <a:r>
              <a:rPr lang="es-ES_tradnl" sz="2000" dirty="0">
                <a:latin typeface="+mn-lt"/>
              </a:rPr>
              <a:t>que tengan que percibir prestación (ERTE), estén en suspensión o en reducción de jornada, los </a:t>
            </a:r>
            <a:r>
              <a:rPr lang="es-ES_tradnl" sz="2000" b="1" dirty="0">
                <a:latin typeface="+mn-lt"/>
              </a:rPr>
              <a:t>ficheros XML </a:t>
            </a:r>
            <a:r>
              <a:rPr lang="es-ES_tradnl" sz="2000" dirty="0">
                <a:latin typeface="+mn-lt"/>
              </a:rPr>
              <a:t>de periodos de actividad</a:t>
            </a:r>
            <a:r>
              <a:rPr lang="es-ES_tradnl" sz="2000" dirty="0"/>
              <a:t>. *</a:t>
            </a:r>
            <a:endParaRPr lang="es-ES_tradnl" sz="2000" dirty="0">
              <a:latin typeface="+mn-lt"/>
            </a:endParaRPr>
          </a:p>
          <a:p>
            <a:pPr marL="360363" indent="-360363" algn="just" eaLnBrk="1" fontAlgn="auto" hangingPunct="1">
              <a:spcBef>
                <a:spcPts val="200"/>
              </a:spcBef>
              <a:spcAft>
                <a:spcPts val="600"/>
              </a:spcAft>
              <a:buFontTx/>
              <a:buChar char="-"/>
              <a:defRPr/>
            </a:pPr>
            <a:r>
              <a:rPr lang="es-ES_tradnl" sz="2000" dirty="0">
                <a:latin typeface="+mn-lt"/>
              </a:rPr>
              <a:t>Transmisión previa de datos (procedimiento ERE) para seguimiento de la ITSS a través de certifi@2.</a:t>
            </a:r>
            <a:endParaRPr lang="es-ES" sz="2000" dirty="0">
              <a:latin typeface="+mn-lt"/>
            </a:endParaRPr>
          </a:p>
        </p:txBody>
      </p:sp>
      <p:sp>
        <p:nvSpPr>
          <p:cNvPr id="9" name="12 CuadroTexto">
            <a:extLst>
              <a:ext uri="{FF2B5EF4-FFF2-40B4-BE49-F238E27FC236}">
                <a16:creationId xmlns:a16="http://schemas.microsoft.com/office/drawing/2014/main" id="{ACA46ACF-5DF2-4CCA-9505-D032D851D70F}"/>
              </a:ext>
            </a:extLst>
          </p:cNvPr>
          <p:cNvSpPr txBox="1"/>
          <p:nvPr/>
        </p:nvSpPr>
        <p:spPr>
          <a:xfrm>
            <a:off x="292100" y="104775"/>
            <a:ext cx="7908925" cy="304800"/>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6389" name="CuadroTexto 3">
            <a:extLst>
              <a:ext uri="{FF2B5EF4-FFF2-40B4-BE49-F238E27FC236}">
                <a16:creationId xmlns:a16="http://schemas.microsoft.com/office/drawing/2014/main" id="{09A465E9-452B-44F5-95DC-6444EA08E340}"/>
              </a:ext>
            </a:extLst>
          </p:cNvPr>
          <p:cNvSpPr txBox="1">
            <a:spLocks noChangeArrowheads="1"/>
          </p:cNvSpPr>
          <p:nvPr/>
        </p:nvSpPr>
        <p:spPr bwMode="auto">
          <a:xfrm>
            <a:off x="539552" y="194108"/>
            <a:ext cx="8416925"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ES" sz="2300" b="1" dirty="0">
                <a:solidFill>
                  <a:schemeClr val="bg1"/>
                </a:solidFill>
                <a:latin typeface="Arial" panose="020B0604020202020204" pitchFamily="34" charset="0"/>
                <a:cs typeface="Arial" panose="020B0604020202020204" pitchFamily="34" charset="0"/>
              </a:rPr>
              <a:t>Trámites a realizar ante el SEPE por la empresa art. 47</a:t>
            </a:r>
          </a:p>
        </p:txBody>
      </p:sp>
      <p:sp>
        <p:nvSpPr>
          <p:cNvPr id="8" name="CuadroTexto 9">
            <a:extLst>
              <a:ext uri="{FF2B5EF4-FFF2-40B4-BE49-F238E27FC236}">
                <a16:creationId xmlns:a16="http://schemas.microsoft.com/office/drawing/2014/main" id="{8237DB59-DDCB-4456-96C1-5DE233564FBE}"/>
              </a:ext>
            </a:extLst>
          </p:cNvPr>
          <p:cNvSpPr txBox="1">
            <a:spLocks noChangeArrowheads="1"/>
          </p:cNvSpPr>
          <p:nvPr/>
        </p:nvSpPr>
        <p:spPr bwMode="auto">
          <a:xfrm>
            <a:off x="640323" y="6209921"/>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a:t>
            </a:r>
          </a:p>
        </p:txBody>
      </p:sp>
      <p:sp>
        <p:nvSpPr>
          <p:cNvPr id="2" name="CuadroTexto 1">
            <a:extLst>
              <a:ext uri="{FF2B5EF4-FFF2-40B4-BE49-F238E27FC236}">
                <a16:creationId xmlns:a16="http://schemas.microsoft.com/office/drawing/2014/main" id="{00C7C543-218A-4E84-8506-5AF02C633B47}"/>
              </a:ext>
            </a:extLst>
          </p:cNvPr>
          <p:cNvSpPr txBox="1"/>
          <p:nvPr/>
        </p:nvSpPr>
        <p:spPr>
          <a:xfrm>
            <a:off x="640323" y="5202315"/>
            <a:ext cx="8234044" cy="522126"/>
          </a:xfrm>
          <a:prstGeom prst="rect">
            <a:avLst/>
          </a:prstGeom>
          <a:noFill/>
        </p:spPr>
        <p:txBody>
          <a:bodyPr wrap="square" rtlCol="0">
            <a:spAutoFit/>
          </a:bodyPr>
          <a:lstStyle/>
          <a:p>
            <a:r>
              <a:rPr lang="es-ES" sz="1400" dirty="0"/>
              <a:t>Estos son los trámites obligados, si bien podrían ser otros, si se acordara distinta forma de tramitación con la DP. En ese caso se estará a las instrucciones de la unidad administrativa correspondiente.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Marcador de número de diapositiva 1">
            <a:extLst>
              <a:ext uri="{FF2B5EF4-FFF2-40B4-BE49-F238E27FC236}">
                <a16:creationId xmlns:a16="http://schemas.microsoft.com/office/drawing/2014/main" id="{FF675083-E750-4E78-BE10-E5513F818513}"/>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5167DE5-6A29-4386-BBE9-92F3D74F93CE}" type="slidenum">
              <a:rPr lang="es-ES_tradnl" altLang="es-ES">
                <a:solidFill>
                  <a:srgbClr val="002E54"/>
                </a:solidFill>
                <a:latin typeface="Arial" panose="020B0604020202020204" pitchFamily="34" charset="0"/>
              </a:rPr>
              <a:pPr/>
              <a:t>7</a:t>
            </a:fld>
            <a:endParaRPr lang="es-ES_tradnl" altLang="es-ES">
              <a:solidFill>
                <a:srgbClr val="002E54"/>
              </a:solidFill>
              <a:latin typeface="Arial" panose="020B0604020202020204" pitchFamily="34" charset="0"/>
            </a:endParaRPr>
          </a:p>
        </p:txBody>
      </p:sp>
      <p:sp>
        <p:nvSpPr>
          <p:cNvPr id="18435" name="CuadroTexto 6">
            <a:extLst>
              <a:ext uri="{FF2B5EF4-FFF2-40B4-BE49-F238E27FC236}">
                <a16:creationId xmlns:a16="http://schemas.microsoft.com/office/drawing/2014/main" id="{47326CD7-A114-41DC-B028-6192F9F7DF1F}"/>
              </a:ext>
            </a:extLst>
          </p:cNvPr>
          <p:cNvSpPr txBox="1">
            <a:spLocks noChangeArrowheads="1"/>
          </p:cNvSpPr>
          <p:nvPr/>
        </p:nvSpPr>
        <p:spPr bwMode="auto">
          <a:xfrm>
            <a:off x="198438" y="4011613"/>
            <a:ext cx="87852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endParaRPr lang="es-ES" altLang="es-ES" sz="1900"/>
          </a:p>
        </p:txBody>
      </p:sp>
      <p:sp>
        <p:nvSpPr>
          <p:cNvPr id="8" name="CuadroTexto 7">
            <a:extLst>
              <a:ext uri="{FF2B5EF4-FFF2-40B4-BE49-F238E27FC236}">
                <a16:creationId xmlns:a16="http://schemas.microsoft.com/office/drawing/2014/main" id="{C2BE4FBA-6289-44D5-B42D-93F17E7F8D07}"/>
              </a:ext>
            </a:extLst>
          </p:cNvPr>
          <p:cNvSpPr txBox="1"/>
          <p:nvPr/>
        </p:nvSpPr>
        <p:spPr>
          <a:xfrm>
            <a:off x="323528" y="1113864"/>
            <a:ext cx="8496944" cy="4262705"/>
          </a:xfrm>
          <a:prstGeom prst="rect">
            <a:avLst/>
          </a:prstGeo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just" eaLnBrk="1" fontAlgn="auto" hangingPunct="1">
              <a:spcBef>
                <a:spcPts val="0"/>
              </a:spcBef>
              <a:spcAft>
                <a:spcPts val="0"/>
              </a:spcAft>
              <a:defRPr/>
            </a:pPr>
            <a:r>
              <a:rPr lang="es-ES_tradnl" sz="1700" dirty="0"/>
              <a:t>Durante el periodo de aplicación de las medidas de regulación la empresa podrá afectar y desafectar a los trabajadores, según sus necesidades,  comunicándolo a la ITSS, al SEPE y a la TGSS, así como a la representación de las personas trabajadoras, pero </a:t>
            </a:r>
            <a:r>
              <a:rPr lang="es-ES_tradnl" sz="1700" b="1" dirty="0"/>
              <a:t>sin que dicha variación pueda conllevar alteración de la medida que afecta al trabajador. </a:t>
            </a:r>
            <a:r>
              <a:rPr lang="es-ES_tradnl" sz="1700" dirty="0"/>
              <a:t>Solo cabe adoptar una única medida –reducción de un porcentaje de jornada diaria, semanal, mensual o anual, o suspensión de una jornada diaria de trabajo- por cada trabajador durante todo el periodo de aplicación del ERTE).</a:t>
            </a:r>
          </a:p>
          <a:p>
            <a:pPr algn="just" eaLnBrk="1" fontAlgn="auto" hangingPunct="1">
              <a:spcBef>
                <a:spcPts val="600"/>
              </a:spcBef>
              <a:spcAft>
                <a:spcPts val="0"/>
              </a:spcAft>
              <a:defRPr/>
            </a:pPr>
            <a:r>
              <a:rPr lang="es-ES_tradnl" sz="1700" dirty="0"/>
              <a:t>Las afectaciones y desafectaciones se comunican al SEPE, a efectos del pago, a través de los </a:t>
            </a:r>
            <a:r>
              <a:rPr lang="es-ES_tradnl" sz="1700" b="1" dirty="0"/>
              <a:t>ficheros XML </a:t>
            </a:r>
            <a:r>
              <a:rPr lang="es-ES_tradnl" sz="1700" dirty="0"/>
              <a:t>de comunicación de periodos de actividad.</a:t>
            </a:r>
          </a:p>
          <a:p>
            <a:pPr algn="just" eaLnBrk="1" fontAlgn="auto" hangingPunct="1">
              <a:spcBef>
                <a:spcPts val="600"/>
              </a:spcBef>
              <a:spcAft>
                <a:spcPts val="0"/>
              </a:spcAft>
              <a:defRPr/>
            </a:pPr>
            <a:r>
              <a:rPr lang="es-ES_tradnl" sz="1700" b="1" dirty="0"/>
              <a:t>SUSPENSIÓN: </a:t>
            </a:r>
            <a:r>
              <a:rPr lang="es-ES_tradnl" sz="1700" dirty="0"/>
              <a:t>la empresa puede desafectar y afectar a la persona trabajadora, pero la actividad que realice tiene que ser por su </a:t>
            </a:r>
            <a:r>
              <a:rPr lang="es-ES_tradnl" sz="1700" b="1" dirty="0"/>
              <a:t>jornada habitual anterior al ERTE.</a:t>
            </a:r>
          </a:p>
          <a:p>
            <a:pPr algn="just" eaLnBrk="1" fontAlgn="auto" hangingPunct="1">
              <a:spcBef>
                <a:spcPts val="600"/>
              </a:spcBef>
              <a:spcAft>
                <a:spcPts val="0"/>
              </a:spcAft>
              <a:defRPr/>
            </a:pPr>
            <a:r>
              <a:rPr lang="es-ES_tradnl" sz="1700" b="1" dirty="0"/>
              <a:t>REDUCCIÓN DE JORNADA: </a:t>
            </a:r>
            <a:r>
              <a:rPr lang="es-ES_tradnl" sz="1700" dirty="0"/>
              <a:t>se puede variar el porcentaje de reducción si cambian las circunstancias alegadas por la empresa, aplicando desde días completos de inactividad hasta el porcentaje máximo de reducción de jornada. </a:t>
            </a:r>
          </a:p>
          <a:p>
            <a:pPr algn="just" eaLnBrk="1" fontAlgn="auto" hangingPunct="1">
              <a:spcBef>
                <a:spcPts val="0"/>
              </a:spcBef>
              <a:spcAft>
                <a:spcPts val="0"/>
              </a:spcAft>
              <a:defRPr/>
            </a:pPr>
            <a:r>
              <a:rPr lang="es-ES_tradnl" sz="1700" dirty="0"/>
              <a:t>En todo caso, deberán respetarse el porcentaje y el periodo máximos informado</a:t>
            </a:r>
            <a:r>
              <a:rPr lang="es-ES_tradnl" dirty="0"/>
              <a:t>s a la AL.</a:t>
            </a:r>
          </a:p>
        </p:txBody>
      </p:sp>
      <p:sp>
        <p:nvSpPr>
          <p:cNvPr id="9" name="12 CuadroTexto">
            <a:extLst>
              <a:ext uri="{FF2B5EF4-FFF2-40B4-BE49-F238E27FC236}">
                <a16:creationId xmlns:a16="http://schemas.microsoft.com/office/drawing/2014/main" id="{DB06E0E2-EA15-4345-ACA3-FC42CE3C7B53}"/>
              </a:ext>
            </a:extLst>
          </p:cNvPr>
          <p:cNvSpPr txBox="1"/>
          <p:nvPr/>
        </p:nvSpPr>
        <p:spPr>
          <a:xfrm>
            <a:off x="292100" y="104775"/>
            <a:ext cx="7908925" cy="304800"/>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8438" name="CuadroTexto 3">
            <a:extLst>
              <a:ext uri="{FF2B5EF4-FFF2-40B4-BE49-F238E27FC236}">
                <a16:creationId xmlns:a16="http://schemas.microsoft.com/office/drawing/2014/main" id="{7F3D993A-2FE8-48B7-87E9-7ECB0D87AE45}"/>
              </a:ext>
            </a:extLst>
          </p:cNvPr>
          <p:cNvSpPr txBox="1">
            <a:spLocks noChangeArrowheads="1"/>
          </p:cNvSpPr>
          <p:nvPr/>
        </p:nvSpPr>
        <p:spPr bwMode="auto">
          <a:xfrm>
            <a:off x="585540" y="254456"/>
            <a:ext cx="89217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2200" b="1" dirty="0">
                <a:solidFill>
                  <a:schemeClr val="bg1"/>
                </a:solidFill>
                <a:latin typeface="Arial" panose="020B0604020202020204" pitchFamily="34" charset="0"/>
                <a:cs typeface="Arial" panose="020B0604020202020204" pitchFamily="34" charset="0"/>
              </a:rPr>
              <a:t>Afectación y desafectación durante la aplicación del ERTE</a:t>
            </a:r>
          </a:p>
        </p:txBody>
      </p:sp>
      <p:sp>
        <p:nvSpPr>
          <p:cNvPr id="7" name="CuadroTexto 6">
            <a:extLst>
              <a:ext uri="{FF2B5EF4-FFF2-40B4-BE49-F238E27FC236}">
                <a16:creationId xmlns:a16="http://schemas.microsoft.com/office/drawing/2014/main" id="{F1743592-C0D9-4064-864D-4B406E0AD8D3}"/>
              </a:ext>
            </a:extLst>
          </p:cNvPr>
          <p:cNvSpPr txBox="1"/>
          <p:nvPr/>
        </p:nvSpPr>
        <p:spPr>
          <a:xfrm>
            <a:off x="585540" y="5523971"/>
            <a:ext cx="8162924" cy="569325"/>
          </a:xfrm>
          <a:prstGeom prst="rect">
            <a:avLst/>
          </a:prstGeom>
          <a:solidFill>
            <a:srgbClr val="FFFFCC"/>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_tradnl"/>
            </a:defPPr>
            <a:lvl1pPr algn="just">
              <a:spcBef>
                <a:spcPts val="600"/>
              </a:spcBef>
              <a:defRPr sz="1600"/>
            </a:lvl1pPr>
            <a:lvl2pPr marL="1335088" lvl="1" indent="-342900" algn="just">
              <a:buFont typeface="Arial" panose="020B0604020202020204" pitchFamily="34" charset="0"/>
              <a:buChar char="•"/>
              <a:defRPr sz="1600"/>
            </a:lvl2pPr>
            <a:lvl3pPr marL="1792288" lvl="2" indent="-342900" algn="just">
              <a:buFont typeface="Wingdings" panose="05000000000000000000" pitchFamily="2" charset="2"/>
              <a:buChar char="ü"/>
              <a:defRPr sz="1600" b="1"/>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es-ES_tradnl" sz="1400" dirty="0">
                <a:solidFill>
                  <a:schemeClr val="tx1"/>
                </a:solidFill>
              </a:rPr>
              <a:t>Se recuerda que la reducción comunicada a la AL deberá estar comprendida entre un 10 y un 70% y computarse sobre la base de jornada diaria, semanal, mensual o anual.</a:t>
            </a:r>
          </a:p>
        </p:txBody>
      </p:sp>
      <p:sp>
        <p:nvSpPr>
          <p:cNvPr id="11" name="CuadroTexto 9">
            <a:extLst>
              <a:ext uri="{FF2B5EF4-FFF2-40B4-BE49-F238E27FC236}">
                <a16:creationId xmlns:a16="http://schemas.microsoft.com/office/drawing/2014/main" id="{45C42F64-8E12-4802-95B6-1FF817D15960}"/>
              </a:ext>
            </a:extLst>
          </p:cNvPr>
          <p:cNvSpPr txBox="1">
            <a:spLocks noChangeArrowheads="1"/>
          </p:cNvSpPr>
          <p:nvPr/>
        </p:nvSpPr>
        <p:spPr bwMode="auto">
          <a:xfrm>
            <a:off x="611188" y="6192012"/>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Fecha de modificación: 07/04/2022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a:extLst>
              <a:ext uri="{FF2B5EF4-FFF2-40B4-BE49-F238E27FC236}">
                <a16:creationId xmlns:a16="http://schemas.microsoft.com/office/drawing/2014/main" id="{EEF29B26-3166-4E36-BABF-5723DA0553F4}"/>
              </a:ext>
            </a:extLst>
          </p:cNvPr>
          <p:cNvSpPr txBox="1"/>
          <p:nvPr/>
        </p:nvSpPr>
        <p:spPr>
          <a:xfrm>
            <a:off x="287671" y="1022607"/>
            <a:ext cx="8568657" cy="5194576"/>
          </a:xfrm>
          <a:prstGeom prst="rect">
            <a:avLst/>
          </a:prstGeom>
          <a:gradFill>
            <a:gsLst>
              <a:gs pos="0">
                <a:srgbClr val="F4F7FB"/>
              </a:gs>
              <a:gs pos="93000">
                <a:schemeClr val="accent5">
                  <a:lumMod val="20000"/>
                  <a:lumOff val="80000"/>
                </a:schemeClr>
              </a:gs>
              <a:gs pos="0">
                <a:schemeClr val="tx2">
                  <a:lumMod val="20000"/>
                  <a:lumOff val="80000"/>
                </a:schemeClr>
              </a:gs>
              <a:gs pos="54000">
                <a:schemeClr val="accent2">
                  <a:alpha val="0"/>
                  <a:lumMod val="0"/>
                  <a:lumOff val="100000"/>
                </a:schemeClr>
              </a:gs>
            </a:gsLst>
            <a:path path="circle">
              <a:fillToRect l="50000" t="50000" r="50000" b="50000"/>
            </a:path>
          </a:gradFill>
          <a:ln w="31750">
            <a:noFill/>
          </a:ln>
        </p:spPr>
        <p:txBody>
          <a:bodyPr wrap="square" lIns="99897" tIns="49949" rIns="99897" bIns="49949">
            <a:spAutoFit/>
          </a:bodyPr>
          <a:lstStyle/>
          <a:p>
            <a:pPr algn="just" eaLnBrk="1" fontAlgn="auto" hangingPunct="1">
              <a:spcBef>
                <a:spcPts val="0"/>
              </a:spcBef>
              <a:spcAft>
                <a:spcPts val="0"/>
              </a:spcAft>
              <a:defRPr/>
            </a:pPr>
            <a:r>
              <a:rPr lang="es-ES" sz="2000" dirty="0">
                <a:solidFill>
                  <a:srgbClr val="1F497D"/>
                </a:solidFill>
                <a:latin typeface="+mn-lt"/>
                <a:cs typeface="Arial" panose="020B0604020202020204" pitchFamily="34" charset="0"/>
              </a:rPr>
              <a:t>Se comunicará mediante los ficheros XML mensuales:</a:t>
            </a:r>
          </a:p>
          <a:p>
            <a:pPr algn="just" eaLnBrk="1" fontAlgn="auto" hangingPunct="1">
              <a:lnSpc>
                <a:spcPts val="513"/>
              </a:lnSpc>
              <a:spcBef>
                <a:spcPts val="0"/>
              </a:spcBef>
              <a:spcAft>
                <a:spcPts val="0"/>
              </a:spcAft>
              <a:defRPr/>
            </a:pPr>
            <a:endParaRPr lang="es-ES" sz="1539" dirty="0">
              <a:solidFill>
                <a:srgbClr val="002E54"/>
              </a:solidFill>
              <a:latin typeface="+mn-lt"/>
              <a:cs typeface="Arial" panose="020B0604020202020204" pitchFamily="34" charset="0"/>
            </a:endParaRP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 inactividad total de los trabajadores en suspensión: se requiere fichero XML con la </a:t>
            </a:r>
            <a:r>
              <a:rPr lang="es-ES" sz="1600" b="1" dirty="0">
                <a:latin typeface="+mn-lt"/>
                <a:cs typeface="Arial" panose="020B0604020202020204" pitchFamily="34" charset="0"/>
              </a:rPr>
              <a:t>información de actividad e inactividad de TODOS los trabajadores en ERTE</a:t>
            </a:r>
            <a:r>
              <a:rPr lang="es-ES" sz="1600" dirty="0">
                <a:latin typeface="+mn-lt"/>
                <a:cs typeface="Arial" panose="020B0604020202020204" pitchFamily="34" charset="0"/>
              </a:rPr>
              <a:t>.</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variaciones</a:t>
            </a:r>
            <a:r>
              <a:rPr lang="es-ES" sz="1600" dirty="0">
                <a:latin typeface="+mn-lt"/>
                <a:cs typeface="Arial" panose="020B0604020202020204" pitchFamily="34" charset="0"/>
              </a:rPr>
              <a:t> de jornada, indicándose los días trabajados o los </a:t>
            </a:r>
            <a:r>
              <a:rPr lang="es-ES" sz="1600" b="1" dirty="0">
                <a:latin typeface="+mn-lt"/>
                <a:cs typeface="Arial" panose="020B0604020202020204" pitchFamily="34" charset="0"/>
              </a:rPr>
              <a:t>DAE</a:t>
            </a:r>
            <a:r>
              <a:rPr lang="es-ES" sz="1600" dirty="0">
                <a:latin typeface="+mn-lt"/>
                <a:cs typeface="Arial" panose="020B0604020202020204" pitchFamily="34" charset="0"/>
              </a:rPr>
              <a:t> (días de actividad equivalente).</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bajas</a:t>
            </a:r>
            <a:r>
              <a:rPr lang="es-ES" sz="1600" dirty="0">
                <a:latin typeface="+mn-lt"/>
                <a:cs typeface="Arial" panose="020B0604020202020204" pitchFamily="34" charset="0"/>
              </a:rPr>
              <a:t> por reincorporaciones a la actividad a su jornada habitual de los trabajadores que estaban en ERTE, sea con carácter definitivo o temporal.</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bajas</a:t>
            </a:r>
            <a:r>
              <a:rPr lang="es-ES" sz="1600" dirty="0">
                <a:latin typeface="+mn-lt"/>
                <a:cs typeface="Arial" panose="020B0604020202020204" pitchFamily="34" charset="0"/>
              </a:rPr>
              <a:t> de otra naturaleza, como pueden ser fin de contrato, despido, baja voluntaria, excedencia, ...</a:t>
            </a: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a:t>
            </a:r>
            <a:r>
              <a:rPr lang="es-ES" sz="1600" b="1" dirty="0">
                <a:latin typeface="+mn-lt"/>
                <a:cs typeface="Arial" panose="020B0604020202020204" pitchFamily="34" charset="0"/>
              </a:rPr>
              <a:t> vacaciones</a:t>
            </a:r>
            <a:r>
              <a:rPr lang="es-ES" sz="1600" dirty="0">
                <a:latin typeface="+mn-lt"/>
                <a:cs typeface="Arial" panose="020B0604020202020204" pitchFamily="34" charset="0"/>
              </a:rPr>
              <a:t>, marcadas en el calendario XML con la clave </a:t>
            </a:r>
            <a:r>
              <a:rPr lang="es-ES" sz="1600" b="1" dirty="0">
                <a:latin typeface="+mn-lt"/>
                <a:cs typeface="Arial" panose="020B0604020202020204" pitchFamily="34" charset="0"/>
              </a:rPr>
              <a:t>06.</a:t>
            </a:r>
            <a:endParaRPr lang="es-ES" sz="1600" dirty="0">
              <a:latin typeface="+mn-lt"/>
              <a:cs typeface="Arial" panose="020B0604020202020204" pitchFamily="34" charset="0"/>
            </a:endParaRP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Las </a:t>
            </a:r>
            <a:r>
              <a:rPr lang="es-ES" sz="1600" b="1" dirty="0">
                <a:latin typeface="+mn-lt"/>
                <a:cs typeface="Arial" panose="020B0604020202020204" pitchFamily="34" charset="0"/>
              </a:rPr>
              <a:t>situaciones</a:t>
            </a:r>
            <a:r>
              <a:rPr lang="es-ES" sz="1600" dirty="0">
                <a:latin typeface="+mn-lt"/>
                <a:cs typeface="Arial" panose="020B0604020202020204" pitchFamily="34" charset="0"/>
              </a:rPr>
              <a:t> de IT y de maternidad/paternidad que se produzcan tras el reconocimiento del derecho indicadas con el código </a:t>
            </a:r>
            <a:r>
              <a:rPr lang="es-ES" sz="1600" b="1" dirty="0">
                <a:latin typeface="+mn-lt"/>
                <a:cs typeface="Arial" panose="020B0604020202020204" pitchFamily="34" charset="0"/>
              </a:rPr>
              <a:t>04</a:t>
            </a:r>
            <a:r>
              <a:rPr lang="es-ES" sz="1600" dirty="0">
                <a:cs typeface="Arial" panose="020B0604020202020204" pitchFamily="34" charset="0"/>
              </a:rPr>
              <a:t>.</a:t>
            </a:r>
            <a:endParaRPr lang="es-ES" sz="1600" dirty="0">
              <a:latin typeface="+mn-lt"/>
              <a:cs typeface="Arial" panose="020B0604020202020204" pitchFamily="34" charset="0"/>
            </a:endParaRPr>
          </a:p>
          <a:p>
            <a:pPr marL="244345" indent="-244345" algn="just" eaLnBrk="1" fontAlgn="auto" hangingPunct="1">
              <a:spcBef>
                <a:spcPts val="684"/>
              </a:spcBef>
              <a:spcAft>
                <a:spcPts val="0"/>
              </a:spcAft>
              <a:buFontTx/>
              <a:buChar char="-"/>
              <a:defRPr/>
            </a:pPr>
            <a:r>
              <a:rPr lang="es-ES" sz="1600" dirty="0">
                <a:latin typeface="+mn-lt"/>
                <a:cs typeface="Arial" panose="020B0604020202020204" pitchFamily="34" charset="0"/>
              </a:rPr>
              <a:t>Los </a:t>
            </a:r>
            <a:r>
              <a:rPr lang="es-ES" sz="1600" b="1" dirty="0">
                <a:latin typeface="+mn-lt"/>
                <a:cs typeface="Arial" panose="020B0604020202020204" pitchFamily="34" charset="0"/>
              </a:rPr>
              <a:t>festivos</a:t>
            </a:r>
            <a:r>
              <a:rPr lang="es-ES" sz="1600" dirty="0">
                <a:latin typeface="+mn-lt"/>
                <a:cs typeface="Arial" panose="020B0604020202020204" pitchFamily="34" charset="0"/>
              </a:rPr>
              <a:t>, con el código de actividad, </a:t>
            </a:r>
            <a:r>
              <a:rPr lang="es-ES" sz="1600" b="1" dirty="0">
                <a:latin typeface="+mn-lt"/>
                <a:cs typeface="Arial" panose="020B0604020202020204" pitchFamily="34" charset="0"/>
              </a:rPr>
              <a:t>03</a:t>
            </a:r>
            <a:r>
              <a:rPr lang="es-ES" sz="1600" dirty="0">
                <a:latin typeface="+mn-lt"/>
                <a:cs typeface="Arial" panose="020B0604020202020204" pitchFamily="34" charset="0"/>
              </a:rPr>
              <a:t>, o inactividad, </a:t>
            </a:r>
            <a:r>
              <a:rPr lang="es-ES" sz="1600" b="1" dirty="0">
                <a:latin typeface="+mn-lt"/>
                <a:cs typeface="Arial" panose="020B0604020202020204" pitchFamily="34" charset="0"/>
              </a:rPr>
              <a:t>01</a:t>
            </a:r>
            <a:r>
              <a:rPr lang="es-ES" sz="1600" dirty="0">
                <a:latin typeface="+mn-lt"/>
                <a:cs typeface="Arial" panose="020B0604020202020204" pitchFamily="34" charset="0"/>
              </a:rPr>
              <a:t>, según caiga el día en uno u otro intervalo.</a:t>
            </a:r>
          </a:p>
          <a:p>
            <a:pPr algn="just" eaLnBrk="1" fontAlgn="auto" hangingPunct="1">
              <a:lnSpc>
                <a:spcPts val="684"/>
              </a:lnSpc>
              <a:spcBef>
                <a:spcPts val="0"/>
              </a:spcBef>
              <a:spcAft>
                <a:spcPts val="0"/>
              </a:spcAft>
              <a:defRPr/>
            </a:pPr>
            <a:endParaRPr lang="es-ES" sz="1600" dirty="0">
              <a:solidFill>
                <a:srgbClr val="002E54"/>
              </a:solidFill>
              <a:latin typeface="+mn-lt"/>
              <a:cs typeface="Arial" panose="020B0604020202020204" pitchFamily="34" charset="0"/>
            </a:endParaRPr>
          </a:p>
          <a:p>
            <a:pPr algn="just" eaLnBrk="1" fontAlgn="auto" hangingPunct="1">
              <a:spcBef>
                <a:spcPts val="0"/>
              </a:spcBef>
              <a:spcAft>
                <a:spcPts val="0"/>
              </a:spcAft>
              <a:defRPr/>
            </a:pPr>
            <a:r>
              <a:rPr lang="es-ES" sz="1600" dirty="0">
                <a:latin typeface="+mn-lt"/>
                <a:cs typeface="Arial" panose="020B0604020202020204" pitchFamily="34" charset="0"/>
              </a:rPr>
              <a:t>Para todas aquellas situaciones que requieran un código distinto de 01-inactividad o 03-actividad, o cuando haya que marcar la baja en la prestación a una fecha determinada, se utilizará el asistente de generación XML de certific@2, o bien un generador XML que aplique la codificación de actividad.</a:t>
            </a:r>
            <a:endParaRPr lang="es-ES" sz="1600" dirty="0">
              <a:latin typeface="Arial" panose="020B0604020202020204" pitchFamily="34" charset="0"/>
              <a:cs typeface="Arial" panose="020B0604020202020204" pitchFamily="34" charset="0"/>
            </a:endParaRPr>
          </a:p>
        </p:txBody>
      </p:sp>
      <p:sp>
        <p:nvSpPr>
          <p:cNvPr id="19461" name="2 Marcador de número de diapositiva">
            <a:extLst>
              <a:ext uri="{FF2B5EF4-FFF2-40B4-BE49-F238E27FC236}">
                <a16:creationId xmlns:a16="http://schemas.microsoft.com/office/drawing/2014/main" id="{282EA871-A919-472F-A6AC-DA365102F036}"/>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A552918-9B75-44A3-864E-959B678D1D3B}" type="slidenum">
              <a:rPr lang="es-ES_tradnl" altLang="es-ES">
                <a:solidFill>
                  <a:srgbClr val="002E54"/>
                </a:solidFill>
                <a:latin typeface="Arial" panose="020B0604020202020204" pitchFamily="34" charset="0"/>
              </a:rPr>
              <a:pPr/>
              <a:t>8</a:t>
            </a:fld>
            <a:endParaRPr lang="es-ES_tradnl" altLang="es-ES">
              <a:solidFill>
                <a:srgbClr val="002E54"/>
              </a:solidFill>
              <a:latin typeface="Arial" panose="020B0604020202020204" pitchFamily="34" charset="0"/>
            </a:endParaRPr>
          </a:p>
        </p:txBody>
      </p:sp>
      <p:sp>
        <p:nvSpPr>
          <p:cNvPr id="2" name="1 Rectángulo">
            <a:extLst>
              <a:ext uri="{FF2B5EF4-FFF2-40B4-BE49-F238E27FC236}">
                <a16:creationId xmlns:a16="http://schemas.microsoft.com/office/drawing/2014/main" id="{F6841665-422D-46CA-ADE0-F8B9C81E3085}"/>
              </a:ext>
            </a:extLst>
          </p:cNvPr>
          <p:cNvSpPr/>
          <p:nvPr/>
        </p:nvSpPr>
        <p:spPr>
          <a:xfrm>
            <a:off x="0" y="188913"/>
            <a:ext cx="9004300" cy="430887"/>
          </a:xfrm>
          <a:prstGeom prst="rect">
            <a:avLst/>
          </a:prstGeom>
        </p:spPr>
        <p:txBody>
          <a:bodyPr>
            <a:spAutoFit/>
          </a:bodyPr>
          <a:lstStyle/>
          <a:p>
            <a:pPr algn="ctr" eaLnBrk="1" fontAlgn="auto" hangingPunct="1">
              <a:spcBef>
                <a:spcPts val="0"/>
              </a:spcBef>
              <a:spcAft>
                <a:spcPts val="0"/>
              </a:spcAft>
              <a:defRPr/>
            </a:pPr>
            <a:r>
              <a:rPr lang="es-ES" sz="1796" b="1" dirty="0">
                <a:solidFill>
                  <a:prstClr val="white"/>
                </a:solidFill>
                <a:latin typeface="+mn-lt"/>
              </a:rPr>
              <a:t> </a:t>
            </a:r>
            <a:r>
              <a:rPr lang="es-ES" sz="2200" b="1" dirty="0">
                <a:solidFill>
                  <a:prstClr val="white"/>
                </a:solidFill>
                <a:latin typeface="+mn-lt"/>
              </a:rPr>
              <a:t>Qué se comunica a través de los ficheros XML de periodos de actividad</a:t>
            </a:r>
          </a:p>
        </p:txBody>
      </p:sp>
      <p:sp>
        <p:nvSpPr>
          <p:cNvPr id="5" name="CuadroTexto 10">
            <a:extLst>
              <a:ext uri="{FF2B5EF4-FFF2-40B4-BE49-F238E27FC236}">
                <a16:creationId xmlns:a16="http://schemas.microsoft.com/office/drawing/2014/main" id="{1F54D16E-53D1-4E9E-A06B-63845F7CA2CE}"/>
              </a:ext>
            </a:extLst>
          </p:cNvPr>
          <p:cNvSpPr txBox="1">
            <a:spLocks noChangeArrowheads="1"/>
          </p:cNvSpPr>
          <p:nvPr/>
        </p:nvSpPr>
        <p:spPr bwMode="auto">
          <a:xfrm>
            <a:off x="568127" y="6242583"/>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a:extLst>
              <a:ext uri="{FF2B5EF4-FFF2-40B4-BE49-F238E27FC236}">
                <a16:creationId xmlns:a16="http://schemas.microsoft.com/office/drawing/2014/main" id="{A9EF83A6-8570-4BAD-BBEE-3D370B15D9CF}"/>
              </a:ext>
            </a:extLst>
          </p:cNvPr>
          <p:cNvSpPr txBox="1"/>
          <p:nvPr/>
        </p:nvSpPr>
        <p:spPr>
          <a:xfrm>
            <a:off x="179512" y="1019288"/>
            <a:ext cx="8784976" cy="1024203"/>
          </a:xfrm>
          <a:prstGeom prst="rect">
            <a:avLst/>
          </a:prstGeom>
          <a:gradFill>
            <a:gsLst>
              <a:gs pos="93000">
                <a:schemeClr val="accent5">
                  <a:lumMod val="20000"/>
                  <a:lumOff val="80000"/>
                </a:schemeClr>
              </a:gs>
              <a:gs pos="0">
                <a:schemeClr val="accent5">
                  <a:lumMod val="20000"/>
                  <a:lumOff val="80000"/>
                </a:schemeClr>
              </a:gs>
              <a:gs pos="92000">
                <a:schemeClr val="accent1">
                  <a:lumMod val="45000"/>
                  <a:lumOff val="55000"/>
                </a:schemeClr>
              </a:gs>
              <a:gs pos="95000">
                <a:schemeClr val="accent1">
                  <a:lumMod val="20000"/>
                  <a:lumOff val="80000"/>
                </a:schemeClr>
              </a:gs>
              <a:gs pos="100000">
                <a:schemeClr val="accent1">
                  <a:lumMod val="30000"/>
                  <a:lumOff val="70000"/>
                </a:schemeClr>
              </a:gs>
            </a:gsLst>
            <a:lin ang="5400000" scaled="1"/>
          </a:gradFill>
        </p:spPr>
        <p:txBody>
          <a:bodyPr wrap="square" lIns="99897" tIns="49949" rIns="99897" bIns="49949">
            <a:spAutoFit/>
          </a:bodyPr>
          <a:lstStyle/>
          <a:p>
            <a:pPr algn="just" eaLnBrk="1" fontAlgn="auto" hangingPunct="1">
              <a:spcBef>
                <a:spcPts val="0"/>
              </a:spcBef>
              <a:spcAft>
                <a:spcPts val="0"/>
              </a:spcAft>
              <a:defRPr/>
            </a:pPr>
            <a:r>
              <a:rPr lang="es-ES" sz="1500" dirty="0">
                <a:solidFill>
                  <a:schemeClr val="bg2">
                    <a:lumMod val="10000"/>
                  </a:schemeClr>
                </a:solidFill>
                <a:latin typeface="+mn-lt"/>
              </a:rPr>
              <a:t>Se remitirá </a:t>
            </a:r>
            <a:r>
              <a:rPr lang="es-ES" sz="1500" u="sng" dirty="0">
                <a:solidFill>
                  <a:schemeClr val="bg2">
                    <a:lumMod val="10000"/>
                  </a:schemeClr>
                </a:solidFill>
                <a:latin typeface="+mn-lt"/>
              </a:rPr>
              <a:t>siempre</a:t>
            </a:r>
            <a:r>
              <a:rPr lang="es-ES" sz="1500" dirty="0">
                <a:solidFill>
                  <a:schemeClr val="bg2">
                    <a:lumMod val="10000"/>
                  </a:schemeClr>
                </a:solidFill>
                <a:latin typeface="+mn-lt"/>
              </a:rPr>
              <a:t> fichero XML de actividad, </a:t>
            </a:r>
            <a:r>
              <a:rPr lang="es-ES" sz="1500" b="1" dirty="0">
                <a:solidFill>
                  <a:schemeClr val="bg2">
                    <a:lumMod val="10000"/>
                  </a:schemeClr>
                </a:solidFill>
                <a:latin typeface="+mn-lt"/>
              </a:rPr>
              <a:t>a mes vencido</a:t>
            </a:r>
            <a:r>
              <a:rPr lang="es-ES" sz="1500" dirty="0">
                <a:solidFill>
                  <a:schemeClr val="bg2">
                    <a:lumMod val="10000"/>
                  </a:schemeClr>
                </a:solidFill>
                <a:latin typeface="+mn-lt"/>
              </a:rPr>
              <a:t>, indicando la información sobre los periodos de actividad e inactividad </a:t>
            </a:r>
            <a:r>
              <a:rPr lang="es-ES" sz="1500" dirty="0">
                <a:solidFill>
                  <a:schemeClr val="bg2">
                    <a:lumMod val="10000"/>
                  </a:schemeClr>
                </a:solidFill>
              </a:rPr>
              <a:t>del mes natural anterior</a:t>
            </a:r>
            <a:r>
              <a:rPr lang="es-ES" sz="1500" dirty="0">
                <a:solidFill>
                  <a:schemeClr val="bg2">
                    <a:lumMod val="10000"/>
                  </a:schemeClr>
                </a:solidFill>
                <a:latin typeface="+mn-lt"/>
              </a:rPr>
              <a:t> </a:t>
            </a:r>
            <a:r>
              <a:rPr lang="es-ES" sz="1500" u="sng" dirty="0">
                <a:solidFill>
                  <a:schemeClr val="bg2">
                    <a:lumMod val="10000"/>
                  </a:schemeClr>
                </a:solidFill>
                <a:latin typeface="+mn-lt"/>
              </a:rPr>
              <a:t>de todas las personas trabajadoras </a:t>
            </a:r>
            <a:r>
              <a:rPr lang="es-ES" sz="1500" dirty="0">
                <a:solidFill>
                  <a:schemeClr val="bg2">
                    <a:lumMod val="10000"/>
                  </a:schemeClr>
                </a:solidFill>
                <a:latin typeface="+mn-lt"/>
              </a:rPr>
              <a:t>que deban percibir algún día de prestación en el mes, así  como para  informar las bajas o cualquier otra situación que afecte a la prestación (ERTE). Esto incluye a los trabajadores en suspensión total (100% inactividad).</a:t>
            </a:r>
            <a:endParaRPr lang="es-ES_tradnl" sz="1500" dirty="0">
              <a:solidFill>
                <a:schemeClr val="bg2">
                  <a:lumMod val="10000"/>
                </a:schemeClr>
              </a:solidFill>
              <a:latin typeface="+mn-lt"/>
            </a:endParaRPr>
          </a:p>
        </p:txBody>
      </p:sp>
      <p:sp>
        <p:nvSpPr>
          <p:cNvPr id="13" name="12 CuadroTexto">
            <a:extLst>
              <a:ext uri="{FF2B5EF4-FFF2-40B4-BE49-F238E27FC236}">
                <a16:creationId xmlns:a16="http://schemas.microsoft.com/office/drawing/2014/main" id="{C9DC003F-F0ED-4681-B58F-D6BACAF80981}"/>
              </a:ext>
            </a:extLst>
          </p:cNvPr>
          <p:cNvSpPr txBox="1"/>
          <p:nvPr/>
        </p:nvSpPr>
        <p:spPr>
          <a:xfrm>
            <a:off x="2123728" y="2132856"/>
            <a:ext cx="6757777" cy="3263188"/>
          </a:xfrm>
          <a:prstGeom prst="rect">
            <a:avLst/>
          </a:prstGeom>
          <a:gradFill flip="none" rotWithShape="1">
            <a:gsLst>
              <a:gs pos="84000">
                <a:srgbClr val="DDE9F3"/>
              </a:gs>
              <a:gs pos="0">
                <a:schemeClr val="accent5">
                  <a:lumMod val="20000"/>
                  <a:lumOff val="80000"/>
                </a:schemeClr>
              </a:gs>
              <a:gs pos="92000">
                <a:schemeClr val="accent1">
                  <a:lumMod val="45000"/>
                  <a:lumOff val="55000"/>
                </a:schemeClr>
              </a:gs>
              <a:gs pos="95000">
                <a:schemeClr val="accent1">
                  <a:lumMod val="20000"/>
                  <a:lumOff val="80000"/>
                </a:schemeClr>
              </a:gs>
              <a:gs pos="48000">
                <a:srgbClr val="E7ECF1"/>
              </a:gs>
            </a:gsLst>
            <a:lin ang="16200000" scaled="1"/>
            <a:tileRect/>
          </a:gradFill>
          <a:ln w="6350">
            <a:solidFill>
              <a:schemeClr val="tx1"/>
            </a:solidFill>
          </a:ln>
        </p:spPr>
        <p:txBody>
          <a:bodyPr wrap="square" lIns="99897" tIns="49949" rIns="99897" bIns="49949">
            <a:spAutoFit/>
          </a:bodyPr>
          <a:lstStyle/>
          <a:p>
            <a:pPr algn="just" eaLnBrk="1" fontAlgn="auto" hangingPunct="1">
              <a:spcBef>
                <a:spcPts val="0"/>
              </a:spcBef>
              <a:spcAft>
                <a:spcPts val="0"/>
              </a:spcAft>
              <a:defRPr/>
            </a:pPr>
            <a:r>
              <a:rPr lang="es-ES" sz="1539" dirty="0">
                <a:latin typeface="+mn-lt"/>
              </a:rPr>
              <a:t> </a:t>
            </a:r>
            <a:r>
              <a:rPr lang="es-ES" sz="1454" dirty="0">
                <a:solidFill>
                  <a:schemeClr val="bg2">
                    <a:lumMod val="10000"/>
                  </a:schemeClr>
                </a:solidFill>
                <a:latin typeface="+mn-lt"/>
              </a:rPr>
              <a:t>SE</a:t>
            </a:r>
            <a:r>
              <a:rPr lang="es-ES" sz="1368" dirty="0">
                <a:latin typeface="+mn-lt"/>
              </a:rPr>
              <a:t> RECOMIENDA UTILIZAR EL ASISTENTE DE LA APLICACIÓN certific@2</a:t>
            </a:r>
          </a:p>
          <a:p>
            <a:pPr marL="249740" indent="-249740" algn="just" eaLnBrk="1" fontAlgn="auto" hangingPunct="1">
              <a:spcBef>
                <a:spcPts val="0"/>
              </a:spcBef>
              <a:spcAft>
                <a:spcPts val="0"/>
              </a:spcAft>
              <a:buFont typeface="+mj-lt"/>
              <a:buAutoNum type="arabicPeriod"/>
              <a:defRPr/>
            </a:pPr>
            <a:r>
              <a:rPr lang="es-ES" sz="1400" b="1" dirty="0">
                <a:latin typeface="+mn-lt"/>
              </a:rPr>
              <a:t>Cálculo DAE </a:t>
            </a:r>
            <a:r>
              <a:rPr lang="es-ES" sz="1400" dirty="0">
                <a:latin typeface="+mn-lt"/>
              </a:rPr>
              <a:t>(número de horas totales trabajadas en el mes/número de horas de jornada diaria del trabajador previa al ERTE). </a:t>
            </a:r>
          </a:p>
          <a:p>
            <a:pPr marL="230770" algn="just" eaLnBrk="1" fontAlgn="auto" hangingPunct="1">
              <a:spcBef>
                <a:spcPts val="0"/>
              </a:spcBef>
              <a:spcAft>
                <a:spcPts val="0"/>
              </a:spcAft>
              <a:defRPr/>
            </a:pPr>
            <a:r>
              <a:rPr lang="es-ES" sz="1400" dirty="0">
                <a:latin typeface="+mn-lt"/>
              </a:rPr>
              <a:t>DAE x 1,25 (descansos): se marcarán con código 03 (días de actividad) en un solo intervalo seguidos, preferentemente al final de mes. El resto de días se marcarán con 01 (inactividad). Se indica </a:t>
            </a:r>
            <a:r>
              <a:rPr lang="es-ES" sz="1400" b="1" dirty="0">
                <a:latin typeface="+mn-lt"/>
              </a:rPr>
              <a:t>coeficiente 1 en lugar de 1,25 </a:t>
            </a:r>
            <a:r>
              <a:rPr lang="es-ES" sz="1400" dirty="0">
                <a:latin typeface="+mn-lt"/>
              </a:rPr>
              <a:t>en el asistente en Excel de certific@2, dado que ya están calculados los días de descanso.</a:t>
            </a:r>
          </a:p>
          <a:p>
            <a:pPr marL="249740" indent="-249740" algn="just" eaLnBrk="1" fontAlgn="auto" hangingPunct="1">
              <a:spcBef>
                <a:spcPts val="0"/>
              </a:spcBef>
              <a:spcAft>
                <a:spcPts val="0"/>
              </a:spcAft>
              <a:buFont typeface="+mj-lt"/>
              <a:buAutoNum type="arabicPeriod" startAt="2"/>
              <a:defRPr/>
            </a:pPr>
            <a:r>
              <a:rPr lang="es-ES" sz="1400" b="1" dirty="0">
                <a:latin typeface="+mn-lt"/>
              </a:rPr>
              <a:t>Porcentaje de reducción constante o fijo</a:t>
            </a:r>
            <a:r>
              <a:rPr lang="es-ES" sz="1400" dirty="0">
                <a:latin typeface="+mn-lt"/>
              </a:rPr>
              <a:t>: se calculan los días en proporción al porcentaje de actividad en el mes. Se marcan con el código 03 en un solo intervalo al final de mes y el resto de días con el código 01. Se marca </a:t>
            </a:r>
            <a:r>
              <a:rPr lang="es-ES" sz="1400" b="1" dirty="0">
                <a:latin typeface="+mn-lt"/>
              </a:rPr>
              <a:t>el coeficiente 1 </a:t>
            </a:r>
            <a:r>
              <a:rPr lang="es-ES" sz="1400" dirty="0">
                <a:latin typeface="+mn-lt"/>
              </a:rPr>
              <a:t>(ya están los descansos incluidos en el cálculo).</a:t>
            </a:r>
          </a:p>
          <a:p>
            <a:pPr marL="249740" indent="-249740" algn="just" eaLnBrk="1" fontAlgn="auto" hangingPunct="1">
              <a:spcBef>
                <a:spcPts val="0"/>
              </a:spcBef>
              <a:spcAft>
                <a:spcPts val="0"/>
              </a:spcAft>
              <a:buFont typeface="+mj-lt"/>
              <a:buAutoNum type="arabicPeriod" startAt="2"/>
              <a:defRPr/>
            </a:pPr>
            <a:r>
              <a:rPr lang="es-ES" sz="1400" b="1" dirty="0">
                <a:latin typeface="+mn-lt"/>
              </a:rPr>
              <a:t>Días reales de actividad</a:t>
            </a:r>
            <a:r>
              <a:rPr lang="es-ES" sz="1400" dirty="0">
                <a:latin typeface="+mn-lt"/>
              </a:rPr>
              <a:t>: se marcan los días de descanso con 05, los trabajados con 03 y los de inactividad con 01. Se marca coeficiente 1,25 para el pago de los días de descanso correspondientes.</a:t>
            </a:r>
          </a:p>
        </p:txBody>
      </p:sp>
      <p:sp>
        <p:nvSpPr>
          <p:cNvPr id="10" name="9 CuadroTexto">
            <a:extLst>
              <a:ext uri="{FF2B5EF4-FFF2-40B4-BE49-F238E27FC236}">
                <a16:creationId xmlns:a16="http://schemas.microsoft.com/office/drawing/2014/main" id="{B40769EC-D0F4-4F2D-AD6D-0AA7529D6C80}"/>
              </a:ext>
            </a:extLst>
          </p:cNvPr>
          <p:cNvSpPr txBox="1"/>
          <p:nvPr/>
        </p:nvSpPr>
        <p:spPr>
          <a:xfrm>
            <a:off x="233880" y="2132856"/>
            <a:ext cx="1768475" cy="3240000"/>
          </a:xfrm>
          <a:prstGeom prst="rect">
            <a:avLst/>
          </a:prstGeom>
          <a:solidFill>
            <a:schemeClr val="bg1"/>
          </a:solidFill>
          <a:ln w="28575">
            <a:solidFill>
              <a:schemeClr val="tx2">
                <a:lumMod val="75000"/>
              </a:schemeClr>
            </a:solidFill>
          </a:ln>
        </p:spPr>
        <p:txBody>
          <a:bodyPr wrap="square" lIns="99897" tIns="215487" rIns="99897" bIns="92352">
            <a:spAutoFit/>
          </a:bodyPr>
          <a:lstStyle/>
          <a:p>
            <a:pPr algn="ctr" eaLnBrk="1" fontAlgn="auto" hangingPunct="1">
              <a:spcBef>
                <a:spcPts val="600"/>
              </a:spcBef>
              <a:spcAft>
                <a:spcPts val="0"/>
              </a:spcAft>
              <a:defRPr/>
            </a:pPr>
            <a:r>
              <a:rPr lang="es-ES" sz="1454" b="1" dirty="0">
                <a:latin typeface="Arial Narrow" panose="020B0606020202030204" pitchFamily="34" charset="0"/>
              </a:rPr>
              <a:t>ES</a:t>
            </a:r>
            <a:r>
              <a:rPr lang="es-ES" sz="1454" dirty="0">
                <a:latin typeface="Arial Narrow" panose="020B0606020202030204" pitchFamily="34" charset="0"/>
              </a:rPr>
              <a:t> </a:t>
            </a:r>
            <a:r>
              <a:rPr lang="es-ES" sz="1454" b="1" dirty="0">
                <a:latin typeface="Arial Narrow" panose="020B0606020202030204" pitchFamily="34" charset="0"/>
              </a:rPr>
              <a:t>OBLIGATORIO</a:t>
            </a:r>
            <a:r>
              <a:rPr lang="es-ES" sz="1454" dirty="0">
                <a:latin typeface="Arial Narrow" panose="020B0606020202030204" pitchFamily="34" charset="0"/>
              </a:rPr>
              <a:t> </a:t>
            </a:r>
            <a:r>
              <a:rPr lang="es-ES" sz="1900" dirty="0">
                <a:latin typeface="Arial Narrow" panose="020B0606020202030204" pitchFamily="34" charset="0"/>
              </a:rPr>
              <a:t>enviar al SEPE </a:t>
            </a:r>
          </a:p>
          <a:p>
            <a:pPr algn="ctr" eaLnBrk="1" fontAlgn="auto" hangingPunct="1">
              <a:spcBef>
                <a:spcPts val="0"/>
              </a:spcBef>
              <a:spcAft>
                <a:spcPts val="0"/>
              </a:spcAft>
              <a:defRPr/>
            </a:pPr>
            <a:r>
              <a:rPr lang="es-ES" sz="1900" dirty="0">
                <a:latin typeface="Arial Narrow" panose="020B0606020202030204" pitchFamily="34" charset="0"/>
              </a:rPr>
              <a:t>el fichero XML </a:t>
            </a:r>
          </a:p>
          <a:p>
            <a:pPr algn="ctr" eaLnBrk="1" fontAlgn="auto" hangingPunct="1">
              <a:spcBef>
                <a:spcPts val="0"/>
              </a:spcBef>
              <a:spcAft>
                <a:spcPts val="0"/>
              </a:spcAft>
              <a:defRPr/>
            </a:pPr>
            <a:r>
              <a:rPr lang="es-ES" sz="1900" dirty="0">
                <a:latin typeface="Arial Narrow" panose="020B0606020202030204" pitchFamily="34" charset="0"/>
              </a:rPr>
              <a:t>informando de </a:t>
            </a:r>
          </a:p>
          <a:p>
            <a:pPr algn="ctr" eaLnBrk="1" fontAlgn="auto" hangingPunct="1">
              <a:spcBef>
                <a:spcPts val="0"/>
              </a:spcBef>
              <a:spcAft>
                <a:spcPts val="0"/>
              </a:spcAft>
              <a:defRPr/>
            </a:pPr>
            <a:r>
              <a:rPr lang="es-ES" sz="1900" dirty="0">
                <a:latin typeface="Arial Narrow" panose="020B0606020202030204" pitchFamily="34" charset="0"/>
              </a:rPr>
              <a:t>la actividad e inactividad de </a:t>
            </a:r>
            <a:r>
              <a:rPr lang="es-ES" sz="1700" b="1" dirty="0">
                <a:latin typeface="Arial Narrow" panose="020B0606020202030204" pitchFamily="34" charset="0"/>
              </a:rPr>
              <a:t>TODOS LOS TRABAJADORES </a:t>
            </a:r>
          </a:p>
          <a:p>
            <a:pPr algn="ctr" eaLnBrk="1" fontAlgn="auto" hangingPunct="1">
              <a:spcBef>
                <a:spcPts val="0"/>
              </a:spcBef>
              <a:spcAft>
                <a:spcPts val="0"/>
              </a:spcAft>
              <a:defRPr/>
            </a:pPr>
            <a:r>
              <a:rPr lang="es-ES" sz="1700" dirty="0">
                <a:latin typeface="Arial Narrow" panose="020B0606020202030204" pitchFamily="34" charset="0"/>
              </a:rPr>
              <a:t>en ERTE,</a:t>
            </a:r>
          </a:p>
          <a:p>
            <a:pPr algn="ctr" eaLnBrk="1" fontAlgn="auto" hangingPunct="1">
              <a:spcBef>
                <a:spcPts val="0"/>
              </a:spcBef>
              <a:spcAft>
                <a:spcPts val="0"/>
              </a:spcAft>
              <a:defRPr/>
            </a:pPr>
            <a:r>
              <a:rPr lang="es-ES" sz="1700" b="1" dirty="0">
                <a:latin typeface="Arial" panose="020B0604020202020204" pitchFamily="34" charset="0"/>
                <a:cs typeface="Arial" panose="020B0604020202020204" pitchFamily="34" charset="0"/>
              </a:rPr>
              <a:t>hayan tenido actividad o no.</a:t>
            </a:r>
          </a:p>
          <a:p>
            <a:pPr algn="ctr" eaLnBrk="1" fontAlgn="auto" hangingPunct="1">
              <a:spcBef>
                <a:spcPts val="0"/>
              </a:spcBef>
              <a:spcAft>
                <a:spcPts val="0"/>
              </a:spcAft>
              <a:defRPr/>
            </a:pPr>
            <a:endParaRPr lang="es-ES" sz="1700" b="1" dirty="0">
              <a:latin typeface="Arial" panose="020B0604020202020204" pitchFamily="34" charset="0"/>
              <a:cs typeface="Arial" panose="020B0604020202020204" pitchFamily="34" charset="0"/>
            </a:endParaRPr>
          </a:p>
        </p:txBody>
      </p:sp>
      <p:sp>
        <p:nvSpPr>
          <p:cNvPr id="21509" name="2 Marcador de número de diapositiva">
            <a:extLst>
              <a:ext uri="{FF2B5EF4-FFF2-40B4-BE49-F238E27FC236}">
                <a16:creationId xmlns:a16="http://schemas.microsoft.com/office/drawing/2014/main" id="{8582E341-3C61-4514-9C99-026D8DE930A2}"/>
              </a:ext>
            </a:extLst>
          </p:cNvPr>
          <p:cNvSpPr>
            <a:spLocks noGrp="1" noChangeArrowheads="1"/>
          </p:cNvSpPr>
          <p:nvPr>
            <p:ph type="sldNum" sz="quarter" idx="10"/>
          </p:nvPr>
        </p:nvSpPr>
        <p:spPr bwMode="auto">
          <a:xfrm>
            <a:off x="0" y="6122988"/>
            <a:ext cx="549275" cy="344487"/>
          </a:xfrm>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5CBAB29-5203-40E5-A136-AE84E24D4AF2}" type="slidenum">
              <a:rPr lang="es-ES_tradnl" altLang="es-ES">
                <a:solidFill>
                  <a:srgbClr val="002E54"/>
                </a:solidFill>
                <a:latin typeface="Arial" panose="020B0604020202020204" pitchFamily="34" charset="0"/>
              </a:rPr>
              <a:pPr/>
              <a:t>9</a:t>
            </a:fld>
            <a:endParaRPr lang="es-ES_tradnl" altLang="es-ES" dirty="0">
              <a:solidFill>
                <a:srgbClr val="002E54"/>
              </a:solidFill>
              <a:latin typeface="Arial" panose="020B0604020202020204" pitchFamily="34" charset="0"/>
            </a:endParaRPr>
          </a:p>
        </p:txBody>
      </p:sp>
      <p:sp>
        <p:nvSpPr>
          <p:cNvPr id="21" name="4 CuadroTexto">
            <a:extLst>
              <a:ext uri="{FF2B5EF4-FFF2-40B4-BE49-F238E27FC236}">
                <a16:creationId xmlns:a16="http://schemas.microsoft.com/office/drawing/2014/main" id="{1DA34454-6783-43CD-80B0-823E81A273BF}"/>
              </a:ext>
            </a:extLst>
          </p:cNvPr>
          <p:cNvSpPr txBox="1"/>
          <p:nvPr/>
        </p:nvSpPr>
        <p:spPr>
          <a:xfrm>
            <a:off x="847271" y="5438063"/>
            <a:ext cx="8332229" cy="270151"/>
          </a:xfrm>
          <a:prstGeom prst="rect">
            <a:avLst/>
          </a:prstGeom>
          <a:noFill/>
          <a:ln w="6350">
            <a:noFill/>
          </a:ln>
        </p:spPr>
        <p:txBody>
          <a:bodyPr wrap="square" lIns="99897" tIns="49949" rIns="99897" bIns="49949">
            <a:spAutoFit/>
          </a:bodyPr>
          <a:lstStyle>
            <a:defPPr>
              <a:defRPr lang="es-ES_tradnl"/>
            </a:defPPr>
            <a:lvl1pPr algn="just">
              <a:defRPr sz="1400" b="1"/>
            </a:lvl1pPr>
          </a:lstStyle>
          <a:p>
            <a:pPr eaLnBrk="1" fontAlgn="auto" hangingPunct="1">
              <a:spcBef>
                <a:spcPts val="0"/>
              </a:spcBef>
              <a:spcAft>
                <a:spcPts val="0"/>
              </a:spcAft>
              <a:defRPr/>
            </a:pPr>
            <a:r>
              <a:rPr lang="es-ES" sz="1100" b="0" dirty="0">
                <a:latin typeface="+mn-lt"/>
              </a:rPr>
              <a:t>Si el trabajador está en inactividad todo el mes se indicarán todos los días con código 01 y no se marcarán días de descanso con la clave 05.</a:t>
            </a:r>
            <a:endParaRPr lang="es-ES_tradnl" sz="1100" b="0" dirty="0">
              <a:latin typeface="+mn-lt"/>
            </a:endParaRPr>
          </a:p>
        </p:txBody>
      </p:sp>
      <p:sp>
        <p:nvSpPr>
          <p:cNvPr id="12" name="12 CuadroTexto">
            <a:extLst>
              <a:ext uri="{FF2B5EF4-FFF2-40B4-BE49-F238E27FC236}">
                <a16:creationId xmlns:a16="http://schemas.microsoft.com/office/drawing/2014/main" id="{8DC45039-3313-4406-8DE2-C8DA95AF925D}"/>
              </a:ext>
            </a:extLst>
          </p:cNvPr>
          <p:cNvSpPr txBox="1"/>
          <p:nvPr/>
        </p:nvSpPr>
        <p:spPr>
          <a:xfrm>
            <a:off x="479424" y="211139"/>
            <a:ext cx="8185151" cy="454817"/>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_tradnl" sz="2300" b="1" dirty="0">
                <a:solidFill>
                  <a:prstClr val="white"/>
                </a:solidFill>
                <a:latin typeface="+mn-lt"/>
              </a:rPr>
              <a:t>Cómo se cumplimenta un fichero XML de periodos de actividad</a:t>
            </a:r>
            <a:endParaRPr lang="es-ES" sz="2300" b="1" dirty="0">
              <a:solidFill>
                <a:prstClr val="white"/>
              </a:solidFill>
              <a:latin typeface="+mn-lt"/>
            </a:endParaRPr>
          </a:p>
        </p:txBody>
      </p:sp>
      <p:sp>
        <p:nvSpPr>
          <p:cNvPr id="11" name="CuadroTexto 9">
            <a:extLst>
              <a:ext uri="{FF2B5EF4-FFF2-40B4-BE49-F238E27FC236}">
                <a16:creationId xmlns:a16="http://schemas.microsoft.com/office/drawing/2014/main" id="{40F706D2-5368-48C6-B020-C6F0D6B29C1B}"/>
              </a:ext>
            </a:extLst>
          </p:cNvPr>
          <p:cNvSpPr txBox="1">
            <a:spLocks noChangeArrowheads="1"/>
          </p:cNvSpPr>
          <p:nvPr/>
        </p:nvSpPr>
        <p:spPr bwMode="auto">
          <a:xfrm>
            <a:off x="640323" y="6209921"/>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Fecha de modificación: 09/05/2022</a:t>
            </a:r>
          </a:p>
        </p:txBody>
      </p:sp>
      <p:sp>
        <p:nvSpPr>
          <p:cNvPr id="2" name="CuadroTexto 1">
            <a:extLst>
              <a:ext uri="{FF2B5EF4-FFF2-40B4-BE49-F238E27FC236}">
                <a16:creationId xmlns:a16="http://schemas.microsoft.com/office/drawing/2014/main" id="{5C922E21-5A3F-4AAB-A7EC-22767065F0A0}"/>
              </a:ext>
            </a:extLst>
          </p:cNvPr>
          <p:cNvSpPr txBox="1"/>
          <p:nvPr/>
        </p:nvSpPr>
        <p:spPr>
          <a:xfrm>
            <a:off x="565355" y="5710466"/>
            <a:ext cx="8402080" cy="430887"/>
          </a:xfrm>
          <a:prstGeom prst="rect">
            <a:avLst/>
          </a:prstGeom>
          <a:noFill/>
        </p:spPr>
        <p:txBody>
          <a:bodyPr wrap="square" rtlCol="0">
            <a:spAutoFit/>
          </a:bodyPr>
          <a:lstStyle/>
          <a:p>
            <a:r>
              <a:rPr lang="es-ES_tradnl" sz="1100" dirty="0"/>
              <a:t>Como norma general, se recomienda calcular los días de actividad tal y como se indica en el punto 1, e indicar con 01 y 03 los días del mes, según corresponda a inactividad o actividad. Esto evita incidencias en el pago en situaciones como inicio del mes en fin de semana o festivo.</a:t>
            </a:r>
            <a:endParaRPr lang="es-ES" sz="11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22" presetClass="entr" presetSubtype="1" fill="hold" grpId="0" nodeType="afterEffect">
                                  <p:stCondLst>
                                    <p:cond delay="200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2000"/>
                                        <p:tgtEl>
                                          <p:spTgt spid="10"/>
                                        </p:tgtEl>
                                      </p:cBhvr>
                                    </p:animEffect>
                                  </p:childTnLst>
                                </p:cTn>
                              </p:par>
                            </p:childTnLst>
                          </p:cTn>
                        </p:par>
                        <p:par>
                          <p:cTn id="14" fill="hold" nodeType="afterGroup">
                            <p:stCondLst>
                              <p:cond delay="5500"/>
                            </p:stCondLst>
                            <p:childTnLst>
                              <p:par>
                                <p:cTn id="15" presetID="22" presetClass="entr" presetSubtype="1" fill="hold" nodeType="afterEffect">
                                  <p:stCondLst>
                                    <p:cond delay="200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a:extLst>
              <a:ext uri="{FF2B5EF4-FFF2-40B4-BE49-F238E27FC236}">
                <a16:creationId xmlns:a16="http://schemas.microsoft.com/office/drawing/2014/main" id="{4BA060A8-4594-4341-B71A-1D74389A920E}"/>
              </a:ext>
            </a:extLst>
          </p:cNvPr>
          <p:cNvSpPr txBox="1"/>
          <p:nvPr/>
        </p:nvSpPr>
        <p:spPr>
          <a:xfrm>
            <a:off x="399959" y="1867138"/>
            <a:ext cx="8348504" cy="811212"/>
          </a:xfrm>
          <a:prstGeom prst="rect">
            <a:avLst/>
          </a:prstGeom>
          <a:noFill/>
        </p:spPr>
        <p:txBody>
          <a:bodyPr wrap="square" lIns="99897" tIns="49949" rIns="99897" bIns="49949">
            <a:spAutoFit/>
          </a:bodyPr>
          <a:lstStyle/>
          <a:p>
            <a:pPr algn="just" eaLnBrk="1" fontAlgn="auto" hangingPunct="1">
              <a:spcBef>
                <a:spcPts val="0"/>
              </a:spcBef>
              <a:spcAft>
                <a:spcPts val="0"/>
              </a:spcAft>
              <a:defRPr/>
            </a:pPr>
            <a:r>
              <a:rPr lang="es-ES" sz="1539" b="1" dirty="0">
                <a:solidFill>
                  <a:schemeClr val="tx2"/>
                </a:solidFill>
                <a:latin typeface="+mn-lt"/>
              </a:rPr>
              <a:t>La baja de los trabajadores en la prestación</a:t>
            </a:r>
            <a:r>
              <a:rPr lang="es-ES" sz="1539" dirty="0">
                <a:solidFill>
                  <a:schemeClr val="tx2"/>
                </a:solidFill>
                <a:latin typeface="+mn-lt"/>
              </a:rPr>
              <a:t>, definitiva o temporal -porque vuelvan a su actividad habitual, definitiva o temporalmente- se comunicará al SEPE a través de la aplicación </a:t>
            </a:r>
            <a:r>
              <a:rPr lang="es-ES" sz="1539" b="1" dirty="0">
                <a:solidFill>
                  <a:schemeClr val="tx2"/>
                </a:solidFill>
                <a:latin typeface="+mn-lt"/>
              </a:rPr>
              <a:t>certific@2: comunicación de periodos de actividad </a:t>
            </a:r>
            <a:r>
              <a:rPr lang="es-ES" sz="1539" dirty="0">
                <a:solidFill>
                  <a:schemeClr val="tx2"/>
                </a:solidFill>
                <a:latin typeface="+mn-lt"/>
              </a:rPr>
              <a:t>(ficheros XML).</a:t>
            </a:r>
          </a:p>
        </p:txBody>
      </p:sp>
      <p:sp>
        <p:nvSpPr>
          <p:cNvPr id="9" name="8 CuadroTexto">
            <a:extLst>
              <a:ext uri="{FF2B5EF4-FFF2-40B4-BE49-F238E27FC236}">
                <a16:creationId xmlns:a16="http://schemas.microsoft.com/office/drawing/2014/main" id="{DE6DFB5F-4619-4DE2-A1EE-8FE87746C1A8}"/>
              </a:ext>
            </a:extLst>
          </p:cNvPr>
          <p:cNvSpPr txBox="1"/>
          <p:nvPr/>
        </p:nvSpPr>
        <p:spPr>
          <a:xfrm>
            <a:off x="395536" y="2918933"/>
            <a:ext cx="8352927" cy="2988000"/>
          </a:xfrm>
          <a:prstGeom prst="rect">
            <a:avLst/>
          </a:prstGeom>
          <a:noFill/>
          <a:ln w="34925" cap="rnd" cmpd="sng">
            <a:solidFill>
              <a:schemeClr val="accent5">
                <a:lumMod val="75000"/>
              </a:schemeClr>
            </a:solidFill>
            <a:prstDash val="solid"/>
            <a:bevel/>
          </a:ln>
          <a:effectLst/>
        </p:spPr>
        <p:txBody>
          <a:bodyPr wrap="square" lIns="157317" tIns="108000" rIns="157317" bIns="78659">
            <a:spAutoFit/>
          </a:bodyPr>
          <a:lstStyle>
            <a:defPPr>
              <a:defRPr lang="es-ES_tradnl"/>
            </a:defPPr>
            <a:lvl1pPr algn="just">
              <a:defRPr sz="2000"/>
            </a:lvl1pPr>
          </a:lstStyle>
          <a:p>
            <a:pPr eaLnBrk="1" fontAlgn="auto" hangingPunct="1">
              <a:spcBef>
                <a:spcPts val="0"/>
              </a:spcBef>
              <a:spcAft>
                <a:spcPts val="0"/>
              </a:spcAft>
              <a:defRPr/>
            </a:pPr>
            <a:r>
              <a:rPr lang="es-ES" sz="1500" dirty="0">
                <a:solidFill>
                  <a:schemeClr val="tx2"/>
                </a:solidFill>
                <a:latin typeface="+mn-lt"/>
              </a:rPr>
              <a:t>El ultimo XML en el que se le incluirá será el correspondiente al mes de la baja de la prestación y se cumplimentará de la forma habitual, con la actividad e inactividad que haya tenido. El día de la reincorporación a la actividad será el último día señalado, e irá indicado con el código </a:t>
            </a:r>
            <a:r>
              <a:rPr lang="es-ES" sz="1500" b="1" dirty="0">
                <a:solidFill>
                  <a:schemeClr val="tx2"/>
                </a:solidFill>
                <a:latin typeface="+mn-lt"/>
              </a:rPr>
              <a:t>03</a:t>
            </a:r>
            <a:r>
              <a:rPr lang="es-ES" sz="1500" dirty="0">
                <a:solidFill>
                  <a:schemeClr val="tx2"/>
                </a:solidFill>
                <a:latin typeface="+mn-lt"/>
              </a:rPr>
              <a:t>. No se enviarán siguientes XML, salvo que el trabajador vuelva a estar afectado al mismo expediente y corresponda reanudar la prestación por ERTE. </a:t>
            </a:r>
            <a:r>
              <a:rPr lang="es-ES" sz="1368" dirty="0">
                <a:solidFill>
                  <a:schemeClr val="tx2"/>
                </a:solidFill>
                <a:latin typeface="+mn-lt"/>
              </a:rPr>
              <a:t> </a:t>
            </a:r>
            <a:r>
              <a:rPr lang="es-ES" sz="1368" dirty="0">
                <a:solidFill>
                  <a:schemeClr val="bg1">
                    <a:lumMod val="50000"/>
                  </a:schemeClr>
                </a:solidFill>
                <a:latin typeface="+mn-lt"/>
              </a:rPr>
              <a:t>Ejemplo.- para un trabajador que esté en suspensión total desde el 1 de abril de 2022 y se incorpore definitivamente a su actividad a partir del día 20/04/2022: se indicará del 1 al 19 como inactividad (01)  y el 20 como actividad (03), sin indicar valor para el resto de días. Y ya no se envían los siguientes XML.</a:t>
            </a:r>
          </a:p>
          <a:p>
            <a:pPr eaLnBrk="1" fontAlgn="auto" hangingPunct="1">
              <a:spcBef>
                <a:spcPts val="656"/>
              </a:spcBef>
              <a:spcAft>
                <a:spcPts val="0"/>
              </a:spcAft>
              <a:defRPr/>
            </a:pPr>
            <a:r>
              <a:rPr lang="es-ES" sz="1500" dirty="0">
                <a:solidFill>
                  <a:schemeClr val="tx2"/>
                </a:solidFill>
                <a:latin typeface="+mn-lt"/>
              </a:rPr>
              <a:t>Si no tiene que percibir prestación ningún día del mes de la reincorporación no se enviará fichero XML. </a:t>
            </a:r>
            <a:r>
              <a:rPr lang="es-ES" sz="1368" dirty="0">
                <a:solidFill>
                  <a:schemeClr val="bg1">
                    <a:lumMod val="50000"/>
                  </a:schemeClr>
                </a:solidFill>
                <a:latin typeface="+mn-lt"/>
              </a:rPr>
              <a:t>Ejemplo.- para un trabajador que estuvo inactivo del 12/04/2022 hasta el 30/06/2022 y el 01/07/2022 se incorpora a su trabajo con jornada habitual no se envía ya XML con la información para julio. El último XML enviado será el correspondiente a la actividad/inactividad de junio.</a:t>
            </a:r>
          </a:p>
        </p:txBody>
      </p:sp>
      <p:sp>
        <p:nvSpPr>
          <p:cNvPr id="22533" name="2 Marcador de número de diapositiva">
            <a:extLst>
              <a:ext uri="{FF2B5EF4-FFF2-40B4-BE49-F238E27FC236}">
                <a16:creationId xmlns:a16="http://schemas.microsoft.com/office/drawing/2014/main" id="{50A529E4-DBEA-42E7-A5B3-096B38C84F74}"/>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A0BBC50-4AE0-48E7-B5D3-86ED722B341F}" type="slidenum">
              <a:rPr lang="es-ES_tradnl" altLang="es-ES">
                <a:solidFill>
                  <a:srgbClr val="002E54"/>
                </a:solidFill>
                <a:latin typeface="Arial" panose="020B0604020202020204" pitchFamily="34" charset="0"/>
              </a:rPr>
              <a:pPr/>
              <a:t>10</a:t>
            </a:fld>
            <a:endParaRPr lang="es-ES_tradnl" altLang="es-ES">
              <a:solidFill>
                <a:srgbClr val="002E54"/>
              </a:solidFill>
              <a:latin typeface="Arial" panose="020B0604020202020204" pitchFamily="34" charset="0"/>
            </a:endParaRPr>
          </a:p>
        </p:txBody>
      </p:sp>
      <p:sp>
        <p:nvSpPr>
          <p:cNvPr id="12" name="11 CuadroTexto">
            <a:extLst>
              <a:ext uri="{FF2B5EF4-FFF2-40B4-BE49-F238E27FC236}">
                <a16:creationId xmlns:a16="http://schemas.microsoft.com/office/drawing/2014/main" id="{B832FA0C-5CC3-43DD-810D-122F393DA46C}"/>
              </a:ext>
            </a:extLst>
          </p:cNvPr>
          <p:cNvSpPr txBox="1"/>
          <p:nvPr/>
        </p:nvSpPr>
        <p:spPr>
          <a:xfrm>
            <a:off x="251520" y="1045509"/>
            <a:ext cx="8711952" cy="624094"/>
          </a:xfrm>
          <a:prstGeom prst="rect">
            <a:avLst/>
          </a:prstGeom>
          <a:noFill/>
        </p:spPr>
        <p:txBody>
          <a:bodyPr wrap="square" lIns="99897" tIns="49949" rIns="99897" bIns="49949">
            <a:spAutoFit/>
          </a:bodyPr>
          <a:lstStyle/>
          <a:p>
            <a:pPr algn="ctr" eaLnBrk="1" fontAlgn="auto" hangingPunct="1">
              <a:spcBef>
                <a:spcPts val="0"/>
              </a:spcBef>
              <a:spcAft>
                <a:spcPts val="0"/>
              </a:spcAft>
              <a:defRPr/>
            </a:pPr>
            <a:r>
              <a:rPr lang="es-ES" sz="1700" b="1" dirty="0">
                <a:solidFill>
                  <a:schemeClr val="accent6">
                    <a:lumMod val="75000"/>
                  </a:schemeClr>
                </a:solidFill>
                <a:latin typeface="+mn-lt"/>
              </a:rPr>
              <a:t>¿Cómo se informa de la reincorporación a la actividad a su jornada habitual a</a:t>
            </a:r>
          </a:p>
          <a:p>
            <a:pPr algn="ctr" eaLnBrk="1" fontAlgn="auto" hangingPunct="1">
              <a:spcBef>
                <a:spcPts val="0"/>
              </a:spcBef>
              <a:spcAft>
                <a:spcPts val="0"/>
              </a:spcAft>
              <a:defRPr/>
            </a:pPr>
            <a:r>
              <a:rPr lang="es-ES" sz="1700" b="1" dirty="0">
                <a:solidFill>
                  <a:schemeClr val="accent6">
                    <a:lumMod val="75000"/>
                  </a:schemeClr>
                </a:solidFill>
                <a:latin typeface="+mn-lt"/>
              </a:rPr>
              <a:t>través del fichero XML, para interrumpir el pago de la prestación?</a:t>
            </a:r>
          </a:p>
        </p:txBody>
      </p:sp>
      <p:sp>
        <p:nvSpPr>
          <p:cNvPr id="13" name="17 CuadroTexto">
            <a:extLst>
              <a:ext uri="{FF2B5EF4-FFF2-40B4-BE49-F238E27FC236}">
                <a16:creationId xmlns:a16="http://schemas.microsoft.com/office/drawing/2014/main" id="{B7803349-88B3-4FA7-9734-09226DCC0401}"/>
              </a:ext>
            </a:extLst>
          </p:cNvPr>
          <p:cNvSpPr txBox="1">
            <a:spLocks noChangeArrowheads="1"/>
          </p:cNvSpPr>
          <p:nvPr/>
        </p:nvSpPr>
        <p:spPr bwMode="auto">
          <a:xfrm>
            <a:off x="179512" y="214294"/>
            <a:ext cx="9144000" cy="4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897" tIns="49949" rIns="99897" bIns="4994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sz="2000" b="1" dirty="0">
                <a:solidFill>
                  <a:prstClr val="white"/>
                </a:solidFill>
              </a:rPr>
              <a:t>Baja de la prestación por ERTE : </a:t>
            </a:r>
            <a:r>
              <a:rPr lang="es-ES" altLang="es-ES" sz="2000" b="1" dirty="0">
                <a:solidFill>
                  <a:srgbClr val="FFFFFF"/>
                </a:solidFill>
              </a:rPr>
              <a:t>Incorporación a la actividad temporal o definitiva</a:t>
            </a:r>
            <a:endParaRPr lang="es-ES_tradnl" altLang="es-ES" sz="2000" b="1" dirty="0">
              <a:solidFill>
                <a:srgbClr val="FFFFFF"/>
              </a:solidFill>
            </a:endParaRPr>
          </a:p>
        </p:txBody>
      </p:sp>
      <p:sp>
        <p:nvSpPr>
          <p:cNvPr id="11" name="CuadroTexto 9">
            <a:extLst>
              <a:ext uri="{FF2B5EF4-FFF2-40B4-BE49-F238E27FC236}">
                <a16:creationId xmlns:a16="http://schemas.microsoft.com/office/drawing/2014/main" id="{7398B2D5-0442-4198-9211-DE1AD9FBFB55}"/>
              </a:ext>
            </a:extLst>
          </p:cNvPr>
          <p:cNvSpPr txBox="1">
            <a:spLocks noChangeArrowheads="1"/>
          </p:cNvSpPr>
          <p:nvPr/>
        </p:nvSpPr>
        <p:spPr bwMode="auto">
          <a:xfrm>
            <a:off x="640323" y="6209921"/>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anim calcmode="lin" valueType="num">
                                      <p:cBhvr>
                                        <p:cTn id="8" dur="1500" fill="hold"/>
                                        <p:tgtEl>
                                          <p:spTgt spid="12"/>
                                        </p:tgtEl>
                                        <p:attrNameLst>
                                          <p:attrName>ppt_x</p:attrName>
                                        </p:attrNameLst>
                                      </p:cBhvr>
                                      <p:tavLst>
                                        <p:tav tm="0">
                                          <p:val>
                                            <p:strVal val="#ppt_x"/>
                                          </p:val>
                                        </p:tav>
                                        <p:tav tm="100000">
                                          <p:val>
                                            <p:strVal val="#ppt_x"/>
                                          </p:val>
                                        </p:tav>
                                      </p:tavLst>
                                    </p:anim>
                                    <p:anim calcmode="lin" valueType="num">
                                      <p:cBhvr>
                                        <p:cTn id="9" dur="1500" fill="hold"/>
                                        <p:tgtEl>
                                          <p:spTgt spid="1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ppt_x</p:attrName>
                                        </p:attrNameLst>
                                      </p:cBhvr>
                                      <p:tavLst>
                                        <p:tav tm="0">
                                          <p:val>
                                            <p:strVal val="#ppt_x"/>
                                          </p:val>
                                        </p:tav>
                                        <p:tav tm="100000">
                                          <p:val>
                                            <p:strVal val="#ppt_x"/>
                                          </p:val>
                                        </p:tav>
                                      </p:tavLst>
                                    </p:anim>
                                    <p:anim calcmode="lin" valueType="num">
                                      <p:cBhvr>
                                        <p:cTn id="15" dur="2000" fill="hold"/>
                                        <p:tgtEl>
                                          <p:spTgt spid="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500"/>
                            </p:stCondLst>
                            <p:childTnLst>
                              <p:par>
                                <p:cTn id="17" presetID="42" presetClass="entr" presetSubtype="0" fill="hold" grpId="0" nodeType="afterEffect">
                                  <p:stCondLst>
                                    <p:cond delay="2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anim calcmode="lin" valueType="num">
                                      <p:cBhvr>
                                        <p:cTn id="20" dur="2000" fill="hold"/>
                                        <p:tgtEl>
                                          <p:spTgt spid="9"/>
                                        </p:tgtEl>
                                        <p:attrNameLst>
                                          <p:attrName>ppt_x</p:attrName>
                                        </p:attrNameLst>
                                      </p:cBhvr>
                                      <p:tavLst>
                                        <p:tav tm="0">
                                          <p:val>
                                            <p:strVal val="#ppt_x"/>
                                          </p:val>
                                        </p:tav>
                                        <p:tav tm="100000">
                                          <p:val>
                                            <p:strVal val="#ppt_x"/>
                                          </p:val>
                                        </p:tav>
                                      </p:tavLst>
                                    </p:anim>
                                    <p:anim calcmode="lin" valueType="num">
                                      <p:cBhvr>
                                        <p:cTn id="21"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a:extLst>
              <a:ext uri="{FF2B5EF4-FFF2-40B4-BE49-F238E27FC236}">
                <a16:creationId xmlns:a16="http://schemas.microsoft.com/office/drawing/2014/main" id="{80AAF20B-998D-45B6-B467-F733C7FF93B3}"/>
              </a:ext>
            </a:extLst>
          </p:cNvPr>
          <p:cNvSpPr txBox="1"/>
          <p:nvPr/>
        </p:nvSpPr>
        <p:spPr>
          <a:xfrm>
            <a:off x="564016" y="1718127"/>
            <a:ext cx="8080573" cy="1153469"/>
          </a:xfrm>
          <a:prstGeom prst="rect">
            <a:avLst/>
          </a:prstGeom>
          <a:noFill/>
        </p:spPr>
        <p:txBody>
          <a:bodyPr wrap="square" lIns="99897" tIns="49949" rIns="99897" bIns="49949">
            <a:spAutoFit/>
          </a:bodyPr>
          <a:lstStyle/>
          <a:p>
            <a:pPr algn="just" eaLnBrk="1" fontAlgn="auto" hangingPunct="1">
              <a:spcBef>
                <a:spcPts val="0"/>
              </a:spcBef>
              <a:spcAft>
                <a:spcPts val="0"/>
              </a:spcAft>
              <a:defRPr/>
            </a:pPr>
            <a:r>
              <a:rPr lang="es-ES" sz="1710" dirty="0">
                <a:latin typeface="+mn-lt"/>
              </a:rPr>
              <a:t>Si el trabajador va a dejar de estar afectado por el </a:t>
            </a:r>
            <a:r>
              <a:rPr lang="es-ES" sz="1600" b="1" dirty="0">
                <a:latin typeface="+mn-lt"/>
              </a:rPr>
              <a:t>ERTE </a:t>
            </a:r>
            <a:r>
              <a:rPr lang="es-ES" sz="1710" dirty="0">
                <a:latin typeface="+mn-lt"/>
              </a:rPr>
              <a:t>porque su contrato de trabajo se extingue o se suspende por cualquier causa ajena al mismo, por ejemplo la baja voluntaria del trabajador, un fin de contrato temporal, paso a excedencia voluntaria, etc. se procederá según se indica a continuación.</a:t>
            </a:r>
          </a:p>
        </p:txBody>
      </p:sp>
      <p:sp>
        <p:nvSpPr>
          <p:cNvPr id="24579" name="17 CuadroTexto">
            <a:extLst>
              <a:ext uri="{FF2B5EF4-FFF2-40B4-BE49-F238E27FC236}">
                <a16:creationId xmlns:a16="http://schemas.microsoft.com/office/drawing/2014/main" id="{876968F3-C38D-4BEE-B929-2394F00F2E15}"/>
              </a:ext>
            </a:extLst>
          </p:cNvPr>
          <p:cNvSpPr txBox="1">
            <a:spLocks noChangeArrowheads="1"/>
          </p:cNvSpPr>
          <p:nvPr/>
        </p:nvSpPr>
        <p:spPr bwMode="auto">
          <a:xfrm>
            <a:off x="336550" y="267230"/>
            <a:ext cx="9236075" cy="37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897" tIns="49949" rIns="99897" bIns="4994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b="1" dirty="0">
                <a:solidFill>
                  <a:prstClr val="white"/>
                </a:solidFill>
              </a:rPr>
              <a:t>Baja de la prestación por ERTE : </a:t>
            </a:r>
            <a:r>
              <a:rPr lang="es-ES" b="1" dirty="0">
                <a:solidFill>
                  <a:srgbClr val="FFFFFF"/>
                </a:solidFill>
              </a:rPr>
              <a:t>o</a:t>
            </a:r>
            <a:r>
              <a:rPr lang="es-ES" altLang="es-ES" b="1" dirty="0">
                <a:solidFill>
                  <a:srgbClr val="FFFFFF"/>
                </a:solidFill>
              </a:rPr>
              <a:t>tras causas distintas de la reincorporación a la actividad </a:t>
            </a:r>
            <a:endParaRPr lang="es-ES_tradnl" altLang="es-ES" b="1" dirty="0">
              <a:solidFill>
                <a:srgbClr val="FFFFFF"/>
              </a:solidFill>
            </a:endParaRPr>
          </a:p>
        </p:txBody>
      </p:sp>
      <p:sp>
        <p:nvSpPr>
          <p:cNvPr id="21" name="20 Rectángulo">
            <a:extLst>
              <a:ext uri="{FF2B5EF4-FFF2-40B4-BE49-F238E27FC236}">
                <a16:creationId xmlns:a16="http://schemas.microsoft.com/office/drawing/2014/main" id="{F4C1B330-17C3-457C-8B9D-1D30D263C365}"/>
              </a:ext>
            </a:extLst>
          </p:cNvPr>
          <p:cNvSpPr/>
          <p:nvPr/>
        </p:nvSpPr>
        <p:spPr>
          <a:xfrm>
            <a:off x="163513" y="2690813"/>
            <a:ext cx="4284662" cy="379412"/>
          </a:xfrm>
          <a:prstGeom prst="rect">
            <a:avLst/>
          </a:prstGeom>
        </p:spPr>
        <p:txBody>
          <a:bodyPr>
            <a:spAutoFit/>
          </a:bodyPr>
          <a:lstStyle/>
          <a:p>
            <a:pPr marL="94275" algn="just" eaLnBrk="1" fontAlgn="auto" hangingPunct="1">
              <a:lnSpc>
                <a:spcPts val="513"/>
              </a:lnSpc>
              <a:spcBef>
                <a:spcPts val="0"/>
              </a:spcBef>
              <a:spcAft>
                <a:spcPts val="0"/>
              </a:spcAft>
              <a:defRPr/>
            </a:pPr>
            <a:endParaRPr lang="es-ES" sz="1454" dirty="0">
              <a:latin typeface="+mn-lt"/>
            </a:endParaRPr>
          </a:p>
          <a:p>
            <a:pPr marL="307836" algn="just" eaLnBrk="1" fontAlgn="auto" hangingPunct="1">
              <a:spcBef>
                <a:spcPts val="0"/>
              </a:spcBef>
              <a:spcAft>
                <a:spcPts val="0"/>
              </a:spcAft>
              <a:defRPr/>
            </a:pPr>
            <a:endParaRPr lang="es-ES" sz="1454" dirty="0">
              <a:latin typeface="+mn-lt"/>
            </a:endParaRPr>
          </a:p>
        </p:txBody>
      </p:sp>
      <p:sp>
        <p:nvSpPr>
          <p:cNvPr id="24581" name="2 Marcador de número de diapositiva">
            <a:extLst>
              <a:ext uri="{FF2B5EF4-FFF2-40B4-BE49-F238E27FC236}">
                <a16:creationId xmlns:a16="http://schemas.microsoft.com/office/drawing/2014/main" id="{8EB4B7EB-822E-47ED-90AE-75B53572D3B5}"/>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D3393C4-8C25-4607-903E-E4066FC61372}" type="slidenum">
              <a:rPr lang="es-ES_tradnl" altLang="es-ES">
                <a:solidFill>
                  <a:srgbClr val="002E54"/>
                </a:solidFill>
                <a:latin typeface="Arial" panose="020B0604020202020204" pitchFamily="34" charset="0"/>
              </a:rPr>
              <a:pPr/>
              <a:t>11</a:t>
            </a:fld>
            <a:endParaRPr lang="es-ES_tradnl" altLang="es-ES">
              <a:solidFill>
                <a:srgbClr val="002E54"/>
              </a:solidFill>
              <a:latin typeface="Arial" panose="020B0604020202020204" pitchFamily="34" charset="0"/>
            </a:endParaRPr>
          </a:p>
        </p:txBody>
      </p:sp>
      <p:sp>
        <p:nvSpPr>
          <p:cNvPr id="13" name="12 CuadroTexto">
            <a:extLst>
              <a:ext uri="{FF2B5EF4-FFF2-40B4-BE49-F238E27FC236}">
                <a16:creationId xmlns:a16="http://schemas.microsoft.com/office/drawing/2014/main" id="{F55F12E8-5163-4E96-AD17-DF2AB38F5952}"/>
              </a:ext>
            </a:extLst>
          </p:cNvPr>
          <p:cNvSpPr txBox="1"/>
          <p:nvPr/>
        </p:nvSpPr>
        <p:spPr>
          <a:xfrm>
            <a:off x="616306" y="1108989"/>
            <a:ext cx="8204166" cy="377231"/>
          </a:xfrm>
          <a:prstGeom prst="rect">
            <a:avLst/>
          </a:prstGeom>
          <a:noFill/>
        </p:spPr>
        <p:txBody>
          <a:bodyPr wrap="square" lIns="99897" tIns="49949" rIns="99897" bIns="49949">
            <a:spAutoFit/>
          </a:bodyPr>
          <a:lstStyle/>
          <a:p>
            <a:pPr eaLnBrk="1" fontAlgn="auto" hangingPunct="1">
              <a:spcBef>
                <a:spcPts val="0"/>
              </a:spcBef>
              <a:spcAft>
                <a:spcPts val="0"/>
              </a:spcAft>
              <a:defRPr/>
            </a:pPr>
            <a:r>
              <a:rPr lang="es-ES" sz="1796" b="1" dirty="0">
                <a:solidFill>
                  <a:schemeClr val="accent6">
                    <a:lumMod val="75000"/>
                  </a:schemeClr>
                </a:solidFill>
                <a:latin typeface="+mn-lt"/>
              </a:rPr>
              <a:t>¿Cómo se da de baja la prestación por ERTE mediante fichero XML por otras causas?</a:t>
            </a:r>
          </a:p>
        </p:txBody>
      </p:sp>
      <p:sp>
        <p:nvSpPr>
          <p:cNvPr id="5" name="Rectángulo 4">
            <a:extLst>
              <a:ext uri="{FF2B5EF4-FFF2-40B4-BE49-F238E27FC236}">
                <a16:creationId xmlns:a16="http://schemas.microsoft.com/office/drawing/2014/main" id="{C75D10DC-6573-4DE0-A2FF-D76FE58E2F13}"/>
              </a:ext>
            </a:extLst>
          </p:cNvPr>
          <p:cNvSpPr/>
          <p:nvPr/>
        </p:nvSpPr>
        <p:spPr>
          <a:xfrm>
            <a:off x="523875" y="3031211"/>
            <a:ext cx="8080573" cy="1934376"/>
          </a:xfrm>
          <a:prstGeom prst="rect">
            <a:avLst/>
          </a:prstGeom>
        </p:spPr>
        <p:txBody>
          <a:bodyPr wrap="square">
            <a:spAutoFit/>
          </a:bodyPr>
          <a:lstStyle/>
          <a:p>
            <a:pPr marL="94275" algn="just" eaLnBrk="1" fontAlgn="auto" hangingPunct="1">
              <a:spcBef>
                <a:spcPts val="0"/>
              </a:spcBef>
              <a:spcAft>
                <a:spcPts val="0"/>
              </a:spcAft>
              <a:defRPr/>
            </a:pPr>
            <a:r>
              <a:rPr lang="es-ES" sz="1710" b="1" dirty="0">
                <a:latin typeface="+mn-lt"/>
              </a:rPr>
              <a:t>En el mes de la baja tiene que cobrar algún día de prestación </a:t>
            </a:r>
            <a:r>
              <a:rPr lang="es-ES" sz="1710" dirty="0">
                <a:latin typeface="+mn-lt"/>
              </a:rPr>
              <a:t>:</a:t>
            </a:r>
          </a:p>
          <a:p>
            <a:pPr marL="226698" algn="just" eaLnBrk="1" fontAlgn="auto" hangingPunct="1">
              <a:spcBef>
                <a:spcPts val="0"/>
              </a:spcBef>
              <a:spcAft>
                <a:spcPts val="0"/>
              </a:spcAft>
              <a:defRPr/>
            </a:pPr>
            <a:r>
              <a:rPr lang="es-ES" sz="1710" dirty="0">
                <a:latin typeface="+mn-lt"/>
              </a:rPr>
              <a:t>El ultimo XML en el que se le incluirá es el correspondiente al mes de la baja, indicando como inactividad los días que tenga que percibir de prestación. </a:t>
            </a:r>
          </a:p>
          <a:p>
            <a:pPr marL="226698" algn="just" eaLnBrk="1" fontAlgn="auto" hangingPunct="1">
              <a:spcBef>
                <a:spcPts val="0"/>
              </a:spcBef>
              <a:spcAft>
                <a:spcPts val="0"/>
              </a:spcAft>
              <a:defRPr/>
            </a:pPr>
            <a:endParaRPr lang="es-ES" sz="1710" b="1" dirty="0">
              <a:latin typeface="+mn-lt"/>
            </a:endParaRPr>
          </a:p>
          <a:p>
            <a:pPr marL="94275" algn="just" eaLnBrk="1" fontAlgn="auto" hangingPunct="1">
              <a:spcBef>
                <a:spcPts val="0"/>
              </a:spcBef>
              <a:spcAft>
                <a:spcPts val="0"/>
              </a:spcAft>
              <a:defRPr/>
            </a:pPr>
            <a:r>
              <a:rPr lang="es-ES" sz="1710" b="1" dirty="0">
                <a:latin typeface="+mn-lt"/>
              </a:rPr>
              <a:t>En el mes de la baja no tiene que cobrar ningún día de prestación</a:t>
            </a:r>
            <a:r>
              <a:rPr lang="es-ES" sz="1710" b="1" dirty="0"/>
              <a:t> </a:t>
            </a:r>
            <a:r>
              <a:rPr lang="es-ES" sz="1710" b="1" dirty="0">
                <a:latin typeface="+mn-lt"/>
              </a:rPr>
              <a:t>:</a:t>
            </a:r>
          </a:p>
          <a:p>
            <a:pPr marL="226698" algn="just" eaLnBrk="1" fontAlgn="auto" hangingPunct="1">
              <a:spcBef>
                <a:spcPts val="0"/>
              </a:spcBef>
              <a:spcAft>
                <a:spcPts val="0"/>
              </a:spcAft>
              <a:defRPr/>
            </a:pPr>
            <a:r>
              <a:rPr lang="es-ES" sz="1710" dirty="0">
                <a:latin typeface="+mn-lt"/>
              </a:rPr>
              <a:t>No se le incluye en el XML correspondiente al mes de la baja que se remite al SEPE al mes siguiente.</a:t>
            </a:r>
          </a:p>
        </p:txBody>
      </p:sp>
      <p:sp>
        <p:nvSpPr>
          <p:cNvPr id="20" name="8 CuadroTexto">
            <a:extLst>
              <a:ext uri="{FF2B5EF4-FFF2-40B4-BE49-F238E27FC236}">
                <a16:creationId xmlns:a16="http://schemas.microsoft.com/office/drawing/2014/main" id="{0F121092-E24A-4A1C-88CC-00B550DF4753}"/>
              </a:ext>
            </a:extLst>
          </p:cNvPr>
          <p:cNvSpPr txBox="1"/>
          <p:nvPr/>
        </p:nvSpPr>
        <p:spPr>
          <a:xfrm>
            <a:off x="846056" y="5125202"/>
            <a:ext cx="7758392" cy="685152"/>
          </a:xfrm>
          <a:prstGeom prst="rect">
            <a:avLst/>
          </a:prstGeom>
          <a:noFill/>
          <a:ln w="34925" cap="rnd" cmpd="sng">
            <a:solidFill>
              <a:schemeClr val="tx1"/>
            </a:solidFill>
            <a:prstDash val="solid"/>
            <a:bevel/>
          </a:ln>
          <a:effectLst/>
        </p:spPr>
        <p:txBody>
          <a:bodyPr lIns="157317" tIns="78659" rIns="157317" bIns="78659">
            <a:spAutoFit/>
          </a:bodyPr>
          <a:lstStyle>
            <a:defPPr>
              <a:defRPr lang="es-ES_tradnl"/>
            </a:defPPr>
            <a:lvl1pPr algn="just">
              <a:defRPr sz="2000"/>
            </a:lvl1pPr>
          </a:lstStyle>
          <a:p>
            <a:pPr eaLnBrk="1" fontAlgn="auto" hangingPunct="1">
              <a:spcBef>
                <a:spcPts val="0"/>
              </a:spcBef>
              <a:spcAft>
                <a:spcPts val="0"/>
              </a:spcAft>
              <a:defRPr/>
            </a:pPr>
            <a:r>
              <a:rPr lang="es-ES" sz="1710" dirty="0">
                <a:solidFill>
                  <a:schemeClr val="tx2"/>
                </a:solidFill>
                <a:latin typeface="+mn-lt"/>
              </a:rPr>
              <a:t>En caso de renuncia al </a:t>
            </a:r>
            <a:r>
              <a:rPr lang="es-ES" sz="1600" b="1" dirty="0">
                <a:latin typeface="+mn-lt"/>
              </a:rPr>
              <a:t>ERTE </a:t>
            </a:r>
            <a:r>
              <a:rPr lang="es-ES" sz="1710" dirty="0">
                <a:solidFill>
                  <a:schemeClr val="tx2"/>
                </a:solidFill>
                <a:latin typeface="+mn-lt"/>
              </a:rPr>
              <a:t>con carácter total y definitivo se procederá como se indica en la ficha anterior. </a:t>
            </a:r>
            <a:endParaRPr lang="es-ES" sz="1710" strike="sngStrike" dirty="0">
              <a:latin typeface="+mn-lt"/>
            </a:endParaRPr>
          </a:p>
        </p:txBody>
      </p:sp>
      <p:sp>
        <p:nvSpPr>
          <p:cNvPr id="10" name="CuadroTexto 9">
            <a:extLst>
              <a:ext uri="{FF2B5EF4-FFF2-40B4-BE49-F238E27FC236}">
                <a16:creationId xmlns:a16="http://schemas.microsoft.com/office/drawing/2014/main" id="{D25A3D9B-326C-4F23-8D2C-4B29CCB57941}"/>
              </a:ext>
            </a:extLst>
          </p:cNvPr>
          <p:cNvSpPr txBox="1">
            <a:spLocks noChangeArrowheads="1"/>
          </p:cNvSpPr>
          <p:nvPr/>
        </p:nvSpPr>
        <p:spPr bwMode="auto">
          <a:xfrm>
            <a:off x="710334" y="6172656"/>
            <a:ext cx="5329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500"/>
                                        <p:tgtEl>
                                          <p:spTgt spid="13"/>
                                        </p:tgtEl>
                                      </p:cBhvr>
                                    </p:animEffect>
                                    <p:anim calcmode="lin" valueType="num">
                                      <p:cBhvr>
                                        <p:cTn id="8" dur="1500" fill="hold"/>
                                        <p:tgtEl>
                                          <p:spTgt spid="13"/>
                                        </p:tgtEl>
                                        <p:attrNameLst>
                                          <p:attrName>ppt_x</p:attrName>
                                        </p:attrNameLst>
                                      </p:cBhvr>
                                      <p:tavLst>
                                        <p:tav tm="0">
                                          <p:val>
                                            <p:strVal val="#ppt_x"/>
                                          </p:val>
                                        </p:tav>
                                        <p:tav tm="100000">
                                          <p:val>
                                            <p:strVal val="#ppt_x"/>
                                          </p:val>
                                        </p:tav>
                                      </p:tavLst>
                                    </p:anim>
                                    <p:anim calcmode="lin" valueType="num">
                                      <p:cBhvr>
                                        <p:cTn id="9" dur="1500" fill="hold"/>
                                        <p:tgtEl>
                                          <p:spTgt spid="1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500"/>
                                        <p:tgtEl>
                                          <p:spTgt spid="8"/>
                                        </p:tgtEl>
                                      </p:cBhvr>
                                    </p:animEffect>
                                    <p:anim calcmode="lin" valueType="num">
                                      <p:cBhvr>
                                        <p:cTn id="14" dur="1500" fill="hold"/>
                                        <p:tgtEl>
                                          <p:spTgt spid="8"/>
                                        </p:tgtEl>
                                        <p:attrNameLst>
                                          <p:attrName>ppt_x</p:attrName>
                                        </p:attrNameLst>
                                      </p:cBhvr>
                                      <p:tavLst>
                                        <p:tav tm="0">
                                          <p:val>
                                            <p:strVal val="#ppt_x"/>
                                          </p:val>
                                        </p:tav>
                                        <p:tav tm="100000">
                                          <p:val>
                                            <p:strVal val="#ppt_x"/>
                                          </p:val>
                                        </p:tav>
                                      </p:tavLst>
                                    </p:anim>
                                    <p:anim calcmode="lin" valueType="num">
                                      <p:cBhvr>
                                        <p:cTn id="15" dur="1500" fill="hold"/>
                                        <p:tgtEl>
                                          <p:spTgt spid="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000"/>
                            </p:stCondLst>
                            <p:childTnLst>
                              <p:par>
                                <p:cTn id="17" presetID="42"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anim calcmode="lin" valueType="num">
                                      <p:cBhvr>
                                        <p:cTn id="20" dur="2000" fill="hold"/>
                                        <p:tgtEl>
                                          <p:spTgt spid="21"/>
                                        </p:tgtEl>
                                        <p:attrNameLst>
                                          <p:attrName>ppt_x</p:attrName>
                                        </p:attrNameLst>
                                      </p:cBhvr>
                                      <p:tavLst>
                                        <p:tav tm="0">
                                          <p:val>
                                            <p:strVal val="#ppt_x"/>
                                          </p:val>
                                        </p:tav>
                                        <p:tav tm="100000">
                                          <p:val>
                                            <p:strVal val="#ppt_x"/>
                                          </p:val>
                                        </p:tav>
                                      </p:tavLst>
                                    </p:anim>
                                    <p:anim calcmode="lin" valueType="num">
                                      <p:cBhvr>
                                        <p:cTn id="21" dur="2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1"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P spid="13" grpId="0"/>
      <p:bldP spid="5" grpId="0"/>
      <p:bldP spid="20" grpId="0" animBg="1"/>
      <p:bldP spid="2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a:extLst>
              <a:ext uri="{FF2B5EF4-FFF2-40B4-BE49-F238E27FC236}">
                <a16:creationId xmlns:a16="http://schemas.microsoft.com/office/drawing/2014/main" id="{28FAB6D8-CAC3-432D-970C-D59F8F2742B9}"/>
              </a:ext>
            </a:extLst>
          </p:cNvPr>
          <p:cNvSpPr txBox="1"/>
          <p:nvPr/>
        </p:nvSpPr>
        <p:spPr>
          <a:xfrm>
            <a:off x="581025" y="7472363"/>
            <a:ext cx="142875" cy="303212"/>
          </a:xfrm>
          <a:prstGeom prst="rect">
            <a:avLst/>
          </a:prstGeom>
          <a:noFill/>
        </p:spPr>
        <p:txBody>
          <a:bodyPr>
            <a:spAutoFit/>
          </a:bodyPr>
          <a:lstStyle/>
          <a:p>
            <a:pPr eaLnBrk="1" fontAlgn="auto" hangingPunct="1">
              <a:spcBef>
                <a:spcPts val="0"/>
              </a:spcBef>
              <a:spcAft>
                <a:spcPts val="0"/>
              </a:spcAft>
              <a:defRPr/>
            </a:pPr>
            <a:r>
              <a:rPr lang="es-ES_tradnl" sz="1368" dirty="0">
                <a:latin typeface="+mn-lt"/>
              </a:rPr>
              <a:t>*</a:t>
            </a:r>
          </a:p>
        </p:txBody>
      </p:sp>
      <p:sp>
        <p:nvSpPr>
          <p:cNvPr id="18" name="17 CuadroTexto">
            <a:extLst>
              <a:ext uri="{FF2B5EF4-FFF2-40B4-BE49-F238E27FC236}">
                <a16:creationId xmlns:a16="http://schemas.microsoft.com/office/drawing/2014/main" id="{BA9C6B87-9657-4793-94D7-50DC9A0FCB52}"/>
              </a:ext>
            </a:extLst>
          </p:cNvPr>
          <p:cNvSpPr txBox="1"/>
          <p:nvPr/>
        </p:nvSpPr>
        <p:spPr>
          <a:xfrm>
            <a:off x="107950" y="185736"/>
            <a:ext cx="8956675" cy="416666"/>
          </a:xfrm>
          <a:prstGeom prst="rect">
            <a:avLst/>
          </a:prstGeom>
          <a:noFill/>
        </p:spPr>
        <p:txBody>
          <a:bodyPr wrap="square" lIns="99897" tIns="49949" rIns="99897" bIns="49949">
            <a:spAutoFit/>
          </a:bodyPr>
          <a:lstStyle/>
          <a:p>
            <a:pPr algn="ctr" eaLnBrk="1" fontAlgn="auto" hangingPunct="1">
              <a:spcBef>
                <a:spcPts val="0"/>
              </a:spcBef>
              <a:spcAft>
                <a:spcPts val="0"/>
              </a:spcAft>
              <a:defRPr/>
            </a:pPr>
            <a:r>
              <a:rPr lang="es-ES" sz="2052" b="1" dirty="0">
                <a:solidFill>
                  <a:prstClr val="white"/>
                </a:solidFill>
                <a:latin typeface="+mn-lt"/>
              </a:rPr>
              <a:t>IT - comunicación de las bajas médicas de los trabajadores incluidos en ERTE</a:t>
            </a:r>
          </a:p>
        </p:txBody>
      </p:sp>
      <p:sp>
        <p:nvSpPr>
          <p:cNvPr id="20" name="19 CuadroTexto">
            <a:extLst>
              <a:ext uri="{FF2B5EF4-FFF2-40B4-BE49-F238E27FC236}">
                <a16:creationId xmlns:a16="http://schemas.microsoft.com/office/drawing/2014/main" id="{A204193F-A94E-40AF-AEB7-E7BCB239BC4E}"/>
              </a:ext>
            </a:extLst>
          </p:cNvPr>
          <p:cNvSpPr txBox="1"/>
          <p:nvPr/>
        </p:nvSpPr>
        <p:spPr>
          <a:xfrm>
            <a:off x="61913" y="1335088"/>
            <a:ext cx="4424362" cy="646331"/>
          </a:xfrm>
          <a:prstGeom prst="rect">
            <a:avLst/>
          </a:prstGeom>
          <a:noFill/>
        </p:spPr>
        <p:txBody>
          <a:bodyPr>
            <a:spAutoFit/>
          </a:bodyPr>
          <a:lstStyle/>
          <a:p>
            <a:pPr marL="94275" algn="ctr" eaLnBrk="1" fontAlgn="auto" hangingPunct="1">
              <a:spcBef>
                <a:spcPts val="0"/>
              </a:spcBef>
              <a:spcAft>
                <a:spcPts val="0"/>
              </a:spcAft>
              <a:defRPr/>
            </a:pPr>
            <a:r>
              <a:rPr lang="es-ES" b="1" dirty="0">
                <a:solidFill>
                  <a:schemeClr val="tx2"/>
                </a:solidFill>
                <a:latin typeface="+mn-lt"/>
              </a:rPr>
              <a:t>El pago del periodo de baja médica</a:t>
            </a:r>
          </a:p>
          <a:p>
            <a:pPr marL="94275" algn="ctr" eaLnBrk="1" fontAlgn="auto" hangingPunct="1">
              <a:spcBef>
                <a:spcPts val="0"/>
              </a:spcBef>
              <a:spcAft>
                <a:spcPts val="0"/>
              </a:spcAft>
              <a:defRPr/>
            </a:pPr>
            <a:r>
              <a:rPr lang="es-ES" b="1" dirty="0">
                <a:solidFill>
                  <a:schemeClr val="tx2"/>
                </a:solidFill>
                <a:latin typeface="+mn-lt"/>
              </a:rPr>
              <a:t>lo abona una MUTUA:</a:t>
            </a:r>
          </a:p>
        </p:txBody>
      </p:sp>
      <p:sp>
        <p:nvSpPr>
          <p:cNvPr id="21" name="20 Rectángulo">
            <a:extLst>
              <a:ext uri="{FF2B5EF4-FFF2-40B4-BE49-F238E27FC236}">
                <a16:creationId xmlns:a16="http://schemas.microsoft.com/office/drawing/2014/main" id="{7700DABE-A05A-44D1-9AE9-8995EFA2E5F4}"/>
              </a:ext>
            </a:extLst>
          </p:cNvPr>
          <p:cNvSpPr/>
          <p:nvPr/>
        </p:nvSpPr>
        <p:spPr>
          <a:xfrm>
            <a:off x="90487" y="1936970"/>
            <a:ext cx="4367213" cy="763587"/>
          </a:xfrm>
          <a:prstGeom prst="rect">
            <a:avLst/>
          </a:prstGeom>
        </p:spPr>
        <p:txBody>
          <a:bodyPr>
            <a:spAutoFit/>
          </a:bodyPr>
          <a:lstStyle/>
          <a:p>
            <a:pPr marL="94275" algn="just" eaLnBrk="1" fontAlgn="auto" hangingPunct="1">
              <a:spcBef>
                <a:spcPts val="0"/>
              </a:spcBef>
              <a:spcAft>
                <a:spcPts val="0"/>
              </a:spcAft>
              <a:defRPr/>
            </a:pPr>
            <a:r>
              <a:rPr lang="es-ES" sz="1454" dirty="0">
                <a:latin typeface="+mn-lt"/>
              </a:rPr>
              <a:t>Se suspende el pago de la prestación desde el primer día de la baja, tanto si el trabajador está en suspensión como si está en reducción de jornada.</a:t>
            </a:r>
          </a:p>
        </p:txBody>
      </p:sp>
      <p:sp>
        <p:nvSpPr>
          <p:cNvPr id="22" name="21 CuadroTexto">
            <a:extLst>
              <a:ext uri="{FF2B5EF4-FFF2-40B4-BE49-F238E27FC236}">
                <a16:creationId xmlns:a16="http://schemas.microsoft.com/office/drawing/2014/main" id="{F61B17EE-623A-43BC-8A3D-42A0C191A022}"/>
              </a:ext>
            </a:extLst>
          </p:cNvPr>
          <p:cNvSpPr txBox="1"/>
          <p:nvPr/>
        </p:nvSpPr>
        <p:spPr>
          <a:xfrm>
            <a:off x="4589463" y="1336675"/>
            <a:ext cx="4406900" cy="646331"/>
          </a:xfrm>
          <a:prstGeom prst="rect">
            <a:avLst/>
          </a:prstGeom>
          <a:noFill/>
        </p:spPr>
        <p:txBody>
          <a:bodyPr>
            <a:spAutoFit/>
          </a:bodyPr>
          <a:lstStyle/>
          <a:p>
            <a:pPr marL="94275" algn="ctr" eaLnBrk="1" fontAlgn="auto" hangingPunct="1">
              <a:spcBef>
                <a:spcPts val="0"/>
              </a:spcBef>
              <a:spcAft>
                <a:spcPts val="0"/>
              </a:spcAft>
              <a:defRPr/>
            </a:pPr>
            <a:r>
              <a:rPr lang="es-ES" b="1" dirty="0">
                <a:solidFill>
                  <a:schemeClr val="tx2"/>
                </a:solidFill>
                <a:latin typeface="+mn-lt"/>
              </a:rPr>
              <a:t>El pago del periodo de baja médica</a:t>
            </a:r>
          </a:p>
          <a:p>
            <a:pPr marL="94275" algn="ctr" eaLnBrk="1" fontAlgn="auto" hangingPunct="1">
              <a:spcBef>
                <a:spcPts val="0"/>
              </a:spcBef>
              <a:spcAft>
                <a:spcPts val="0"/>
              </a:spcAft>
              <a:defRPr/>
            </a:pPr>
            <a:r>
              <a:rPr lang="es-ES" b="1" dirty="0">
                <a:solidFill>
                  <a:schemeClr val="tx2"/>
                </a:solidFill>
                <a:latin typeface="+mn-lt"/>
              </a:rPr>
              <a:t>lo abona el INSS:</a:t>
            </a:r>
          </a:p>
        </p:txBody>
      </p:sp>
      <p:sp>
        <p:nvSpPr>
          <p:cNvPr id="23" name="22 Rectángulo">
            <a:extLst>
              <a:ext uri="{FF2B5EF4-FFF2-40B4-BE49-F238E27FC236}">
                <a16:creationId xmlns:a16="http://schemas.microsoft.com/office/drawing/2014/main" id="{03BA0B94-C616-47F0-9CAE-B278081C87E6}"/>
              </a:ext>
            </a:extLst>
          </p:cNvPr>
          <p:cNvSpPr/>
          <p:nvPr/>
        </p:nvSpPr>
        <p:spPr>
          <a:xfrm>
            <a:off x="4598988" y="1905426"/>
            <a:ext cx="4406900" cy="987425"/>
          </a:xfrm>
          <a:prstGeom prst="rect">
            <a:avLst/>
          </a:prstGeom>
        </p:spPr>
        <p:txBody>
          <a:bodyPr>
            <a:spAutoFit/>
          </a:bodyPr>
          <a:lstStyle/>
          <a:p>
            <a:pPr marL="94275" algn="just" eaLnBrk="1" fontAlgn="auto" hangingPunct="1">
              <a:spcBef>
                <a:spcPts val="0"/>
              </a:spcBef>
              <a:spcAft>
                <a:spcPts val="0"/>
              </a:spcAft>
              <a:defRPr/>
            </a:pPr>
            <a:r>
              <a:rPr lang="es-ES" sz="1454" dirty="0">
                <a:latin typeface="+mn-lt"/>
              </a:rPr>
              <a:t>Se abona la prestación como pago delegado del INSS, si la IT se produce durante la jornada suspendida. Si tiene jornada reducida, se abonará según las horas que esté en desempleo.</a:t>
            </a:r>
          </a:p>
        </p:txBody>
      </p:sp>
      <p:sp>
        <p:nvSpPr>
          <p:cNvPr id="24" name="23 Rectángulo">
            <a:extLst>
              <a:ext uri="{FF2B5EF4-FFF2-40B4-BE49-F238E27FC236}">
                <a16:creationId xmlns:a16="http://schemas.microsoft.com/office/drawing/2014/main" id="{4A53E57B-0391-438E-9F83-E307C14E0C74}"/>
              </a:ext>
            </a:extLst>
          </p:cNvPr>
          <p:cNvSpPr/>
          <p:nvPr/>
        </p:nvSpPr>
        <p:spPr>
          <a:xfrm>
            <a:off x="107950" y="1336674"/>
            <a:ext cx="4367213" cy="1561117"/>
          </a:xfrm>
          <a:prstGeom prst="rect">
            <a:avLst/>
          </a:prstGeom>
          <a:noFill/>
          <a:ln w="12700">
            <a:solidFill>
              <a:srgbClr val="002E5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sz="1368" dirty="0"/>
          </a:p>
        </p:txBody>
      </p:sp>
      <p:sp>
        <p:nvSpPr>
          <p:cNvPr id="25" name="24 Rectángulo">
            <a:extLst>
              <a:ext uri="{FF2B5EF4-FFF2-40B4-BE49-F238E27FC236}">
                <a16:creationId xmlns:a16="http://schemas.microsoft.com/office/drawing/2014/main" id="{0C943C87-EDFB-433D-BF16-1FE77B5F28B6}"/>
              </a:ext>
            </a:extLst>
          </p:cNvPr>
          <p:cNvSpPr/>
          <p:nvPr/>
        </p:nvSpPr>
        <p:spPr>
          <a:xfrm>
            <a:off x="4608513" y="1336675"/>
            <a:ext cx="4406900" cy="1561116"/>
          </a:xfrm>
          <a:prstGeom prst="rect">
            <a:avLst/>
          </a:prstGeom>
          <a:noFill/>
          <a:ln w="12700">
            <a:solidFill>
              <a:srgbClr val="002E5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sz="1539"/>
          </a:p>
        </p:txBody>
      </p:sp>
      <p:sp>
        <p:nvSpPr>
          <p:cNvPr id="26635" name="2 Marcador de número de diapositiva">
            <a:extLst>
              <a:ext uri="{FF2B5EF4-FFF2-40B4-BE49-F238E27FC236}">
                <a16:creationId xmlns:a16="http://schemas.microsoft.com/office/drawing/2014/main" id="{A93910DF-8DCD-4B32-94B8-8364420083E5}"/>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2CA9086-B66D-4DAE-A497-EC4EFF0C11BB}" type="slidenum">
              <a:rPr lang="es-ES_tradnl" altLang="es-ES">
                <a:solidFill>
                  <a:srgbClr val="002E54"/>
                </a:solidFill>
                <a:latin typeface="Arial" panose="020B0604020202020204" pitchFamily="34" charset="0"/>
              </a:rPr>
              <a:pPr/>
              <a:t>12</a:t>
            </a:fld>
            <a:endParaRPr lang="es-ES_tradnl" altLang="es-ES">
              <a:solidFill>
                <a:srgbClr val="002E54"/>
              </a:solidFill>
              <a:latin typeface="Arial" panose="020B0604020202020204" pitchFamily="34" charset="0"/>
            </a:endParaRPr>
          </a:p>
        </p:txBody>
      </p:sp>
      <p:sp>
        <p:nvSpPr>
          <p:cNvPr id="14" name="13 CuadroTexto">
            <a:extLst>
              <a:ext uri="{FF2B5EF4-FFF2-40B4-BE49-F238E27FC236}">
                <a16:creationId xmlns:a16="http://schemas.microsoft.com/office/drawing/2014/main" id="{B5A09E5A-B73F-4850-BBA9-5A3F058D06D6}"/>
              </a:ext>
            </a:extLst>
          </p:cNvPr>
          <p:cNvSpPr txBox="1"/>
          <p:nvPr/>
        </p:nvSpPr>
        <p:spPr>
          <a:xfrm>
            <a:off x="-25400" y="960517"/>
            <a:ext cx="9267825" cy="346075"/>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 sz="1600" b="1" dirty="0">
                <a:solidFill>
                  <a:schemeClr val="accent6"/>
                </a:solidFill>
                <a:latin typeface="+mn-lt"/>
              </a:rPr>
              <a:t>¿Quién abona el periodo de baja medica en </a:t>
            </a:r>
            <a:r>
              <a:rPr lang="es-ES" sz="1600" b="1" u="sng" dirty="0">
                <a:solidFill>
                  <a:schemeClr val="accent6"/>
                </a:solidFill>
                <a:latin typeface="+mn-lt"/>
              </a:rPr>
              <a:t>ERTE (art 47 ET</a:t>
            </a:r>
            <a:r>
              <a:rPr lang="es-ES" sz="1600" b="1" dirty="0">
                <a:solidFill>
                  <a:schemeClr val="accent6"/>
                </a:solidFill>
                <a:latin typeface="+mn-lt"/>
              </a:rPr>
              <a:t>) y cómo se comunica por la empresa al SEPE?</a:t>
            </a:r>
          </a:p>
        </p:txBody>
      </p:sp>
      <p:sp>
        <p:nvSpPr>
          <p:cNvPr id="4" name="3 Rectángulo">
            <a:extLst>
              <a:ext uri="{FF2B5EF4-FFF2-40B4-BE49-F238E27FC236}">
                <a16:creationId xmlns:a16="http://schemas.microsoft.com/office/drawing/2014/main" id="{CEB0DC50-06C5-4D2F-BB00-820FAC63A801}"/>
              </a:ext>
            </a:extLst>
          </p:cNvPr>
          <p:cNvSpPr/>
          <p:nvPr/>
        </p:nvSpPr>
        <p:spPr>
          <a:xfrm>
            <a:off x="306034" y="3002375"/>
            <a:ext cx="8604956" cy="3083907"/>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tIns="216000" bIns="216000" anchor="ctr"/>
          <a:lstStyle/>
          <a:p>
            <a:pPr algn="just" eaLnBrk="1" fontAlgn="auto" hangingPunct="1">
              <a:spcBef>
                <a:spcPts val="1200"/>
              </a:spcBef>
              <a:spcAft>
                <a:spcPts val="0"/>
              </a:spcAft>
            </a:pPr>
            <a:endParaRPr lang="es-ES" sz="1500" dirty="0">
              <a:solidFill>
                <a:schemeClr val="tx1"/>
              </a:solidFill>
            </a:endParaRPr>
          </a:p>
          <a:p>
            <a:pPr marL="84138" algn="just" eaLnBrk="1" fontAlgn="auto" hangingPunct="1">
              <a:spcBef>
                <a:spcPts val="1200"/>
              </a:spcBef>
              <a:spcAft>
                <a:spcPts val="0"/>
              </a:spcAft>
            </a:pPr>
            <a:r>
              <a:rPr lang="es-ES" sz="1500" dirty="0">
                <a:solidFill>
                  <a:schemeClr val="tx1"/>
                </a:solidFill>
              </a:rPr>
              <a:t>La empresa comunicará al SEPE, las situaciones de IT, maternidad y paternidad, tanto si la baja médica comienza en periodo de actividad como de inactividad:</a:t>
            </a:r>
          </a:p>
          <a:p>
            <a:pPr marL="342900" indent="-166688" algn="just" eaLnBrk="1" fontAlgn="auto" hangingPunct="1">
              <a:spcBef>
                <a:spcPts val="600"/>
              </a:spcBef>
              <a:spcAft>
                <a:spcPts val="0"/>
              </a:spcAft>
              <a:buFont typeface="+mj-lt"/>
              <a:buAutoNum type="arabicPeriod"/>
            </a:pPr>
            <a:r>
              <a:rPr lang="es-ES" sz="1500" dirty="0">
                <a:solidFill>
                  <a:schemeClr val="tx1"/>
                </a:solidFill>
              </a:rPr>
              <a:t>A través de los periodos de actividad (XML) al SEPE, utilizando un generador de ficheros XML que vaya por códigos.</a:t>
            </a:r>
          </a:p>
          <a:p>
            <a:pPr marL="342900" indent="-166688" algn="just" eaLnBrk="1" fontAlgn="auto" hangingPunct="1">
              <a:spcBef>
                <a:spcPts val="300"/>
              </a:spcBef>
              <a:spcAft>
                <a:spcPts val="0"/>
              </a:spcAft>
              <a:buFont typeface="+mj-lt"/>
              <a:buAutoNum type="arabicPeriod"/>
            </a:pPr>
            <a:r>
              <a:rPr lang="es-ES" sz="1500" dirty="0">
                <a:solidFill>
                  <a:schemeClr val="tx1"/>
                </a:solidFill>
              </a:rPr>
              <a:t>Indicará, en el XML del mes en que ocurre la baja:</a:t>
            </a:r>
          </a:p>
          <a:p>
            <a:pPr marL="534988" lvl="1" indent="-174625" algn="just">
              <a:buFont typeface="Arial" panose="020B0604020202020204" pitchFamily="34" charset="0"/>
              <a:buChar char="•"/>
            </a:pPr>
            <a:r>
              <a:rPr lang="es-ES" sz="1500" dirty="0">
                <a:solidFill>
                  <a:schemeClr val="tx1"/>
                </a:solidFill>
              </a:rPr>
              <a:t>Si la IT empieza y termina en un mismo mes: todos los días desde el inicio de la IT hasta su final con código 04. El resto de días se cumplimentarán según corresponda de actividad o inactividad.</a:t>
            </a:r>
          </a:p>
          <a:p>
            <a:pPr marL="534988" lvl="1" indent="-174625" algn="just">
              <a:buFont typeface="Arial" panose="020B0604020202020204" pitchFamily="34" charset="0"/>
              <a:buChar char="•"/>
            </a:pPr>
            <a:r>
              <a:rPr lang="es-ES" sz="1500" dirty="0">
                <a:solidFill>
                  <a:schemeClr val="tx1"/>
                </a:solidFill>
              </a:rPr>
              <a:t>Si la IT supera el mes se indican con 04 todos los días del mes desde el inicio de la IT. No volverá a incluir al trabajador en el XML hasta el alta médica, indicando entonces si pasa a actividad (código 03) o a inactividad (01).</a:t>
            </a:r>
          </a:p>
          <a:p>
            <a:pPr marL="360363" lvl="1" indent="-184150" algn="just">
              <a:buFont typeface="+mj-lt"/>
              <a:buAutoNum type="arabicPeriod" startAt="3"/>
            </a:pPr>
            <a:r>
              <a:rPr lang="es-ES" sz="1500" dirty="0">
                <a:solidFill>
                  <a:schemeClr val="tx1"/>
                </a:solidFill>
              </a:rPr>
              <a:t> El trabajador deberá comunicar al SEPE la baja y el alta médica, </a:t>
            </a:r>
            <a:r>
              <a:rPr lang="es-ES" sz="1300" dirty="0">
                <a:solidFill>
                  <a:schemeClr val="tx1"/>
                </a:solidFill>
              </a:rPr>
              <a:t>según queda indicado en la siguiente ficha.</a:t>
            </a:r>
            <a:endParaRPr lang="es-ES_tradnl" sz="1300" dirty="0">
              <a:solidFill>
                <a:schemeClr val="tx1"/>
              </a:solidFill>
            </a:endParaRPr>
          </a:p>
          <a:p>
            <a:pPr marL="360363" lvl="1" indent="-184150" algn="just">
              <a:buFont typeface="+mj-lt"/>
              <a:buAutoNum type="arabicPeriod" startAt="3"/>
            </a:pPr>
            <a:endParaRPr lang="es-ES_tradnl" sz="1500" dirty="0">
              <a:solidFill>
                <a:schemeClr val="tx1"/>
              </a:solidFill>
            </a:endParaRPr>
          </a:p>
          <a:p>
            <a:pPr marL="176213" lvl="1" algn="just"/>
            <a:endParaRPr lang="es-ES" sz="1500" dirty="0">
              <a:solidFill>
                <a:schemeClr val="tx1"/>
              </a:solidFill>
            </a:endParaRPr>
          </a:p>
        </p:txBody>
      </p:sp>
      <p:sp>
        <p:nvSpPr>
          <p:cNvPr id="26" name="CuadroTexto 10">
            <a:extLst>
              <a:ext uri="{FF2B5EF4-FFF2-40B4-BE49-F238E27FC236}">
                <a16:creationId xmlns:a16="http://schemas.microsoft.com/office/drawing/2014/main" id="{EB1DCE4C-297F-4FF6-8352-BB4E4EAB3155}"/>
              </a:ext>
            </a:extLst>
          </p:cNvPr>
          <p:cNvSpPr txBox="1">
            <a:spLocks noChangeArrowheads="1"/>
          </p:cNvSpPr>
          <p:nvPr/>
        </p:nvSpPr>
        <p:spPr bwMode="auto">
          <a:xfrm>
            <a:off x="581025" y="6245247"/>
            <a:ext cx="53276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500"/>
                                        <p:tgtEl>
                                          <p:spTgt spid="14"/>
                                        </p:tgtEl>
                                      </p:cBhvr>
                                    </p:animEffect>
                                    <p:anim calcmode="lin" valueType="num">
                                      <p:cBhvr>
                                        <p:cTn id="8" dur="1500" fill="hold"/>
                                        <p:tgtEl>
                                          <p:spTgt spid="14"/>
                                        </p:tgtEl>
                                        <p:attrNameLst>
                                          <p:attrName>ppt_x</p:attrName>
                                        </p:attrNameLst>
                                      </p:cBhvr>
                                      <p:tavLst>
                                        <p:tav tm="0">
                                          <p:val>
                                            <p:strVal val="#ppt_x"/>
                                          </p:val>
                                        </p:tav>
                                        <p:tav tm="100000">
                                          <p:val>
                                            <p:strVal val="#ppt_x"/>
                                          </p:val>
                                        </p:tav>
                                      </p:tavLst>
                                    </p:anim>
                                    <p:anim calcmode="lin" valueType="num">
                                      <p:cBhvr>
                                        <p:cTn id="9" dur="1500" fill="hold"/>
                                        <p:tgtEl>
                                          <p:spTgt spid="1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grpId="0" nodeType="afterEffect">
                                  <p:stCondLst>
                                    <p:cond delay="100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500"/>
                                        <p:tgtEl>
                                          <p:spTgt spid="20"/>
                                        </p:tgtEl>
                                      </p:cBhvr>
                                    </p:animEffect>
                                    <p:anim calcmode="lin" valueType="num">
                                      <p:cBhvr>
                                        <p:cTn id="14" dur="1500" fill="hold"/>
                                        <p:tgtEl>
                                          <p:spTgt spid="20"/>
                                        </p:tgtEl>
                                        <p:attrNameLst>
                                          <p:attrName>ppt_x</p:attrName>
                                        </p:attrNameLst>
                                      </p:cBhvr>
                                      <p:tavLst>
                                        <p:tav tm="0">
                                          <p:val>
                                            <p:strVal val="#ppt_x"/>
                                          </p:val>
                                        </p:tav>
                                        <p:tav tm="100000">
                                          <p:val>
                                            <p:strVal val="#ppt_x"/>
                                          </p:val>
                                        </p:tav>
                                      </p:tavLst>
                                    </p:anim>
                                    <p:anim calcmode="lin" valueType="num">
                                      <p:cBhvr>
                                        <p:cTn id="15" dur="1500" fill="hold"/>
                                        <p:tgtEl>
                                          <p:spTgt spid="20"/>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000"/>
                            </p:stCondLst>
                            <p:childTnLst>
                              <p:par>
                                <p:cTn id="17" presetID="42" presetClass="entr" presetSubtype="0" fill="hold" grpId="0" nodeType="after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500"/>
                                        <p:tgtEl>
                                          <p:spTgt spid="21"/>
                                        </p:tgtEl>
                                      </p:cBhvr>
                                    </p:animEffect>
                                    <p:anim calcmode="lin" valueType="num">
                                      <p:cBhvr>
                                        <p:cTn id="20" dur="1500" fill="hold"/>
                                        <p:tgtEl>
                                          <p:spTgt spid="21"/>
                                        </p:tgtEl>
                                        <p:attrNameLst>
                                          <p:attrName>ppt_x</p:attrName>
                                        </p:attrNameLst>
                                      </p:cBhvr>
                                      <p:tavLst>
                                        <p:tav tm="0">
                                          <p:val>
                                            <p:strVal val="#ppt_x"/>
                                          </p:val>
                                        </p:tav>
                                        <p:tav tm="100000">
                                          <p:val>
                                            <p:strVal val="#ppt_x"/>
                                          </p:val>
                                        </p:tav>
                                      </p:tavLst>
                                    </p:anim>
                                    <p:anim calcmode="lin" valueType="num">
                                      <p:cBhvr>
                                        <p:cTn id="21" dur="1500" fill="hold"/>
                                        <p:tgtEl>
                                          <p:spTgt spid="21"/>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6500"/>
                            </p:stCondLst>
                            <p:childTnLst>
                              <p:par>
                                <p:cTn id="23" presetID="1" presetClass="entr" presetSubtype="0" fill="hold" grpId="0" nodeType="afterEffect">
                                  <p:stCondLst>
                                    <p:cond delay="1000"/>
                                  </p:stCondLst>
                                  <p:childTnLst>
                                    <p:set>
                                      <p:cBhvr>
                                        <p:cTn id="24" dur="1" fill="hold">
                                          <p:stCondLst>
                                            <p:cond delay="249"/>
                                          </p:stCondLst>
                                        </p:cTn>
                                        <p:tgtEl>
                                          <p:spTgt spid="24"/>
                                        </p:tgtEl>
                                        <p:attrNameLst>
                                          <p:attrName>style.visibility</p:attrName>
                                        </p:attrNameLst>
                                      </p:cBhvr>
                                      <p:to>
                                        <p:strVal val="visible"/>
                                      </p:to>
                                    </p:set>
                                  </p:childTnLst>
                                </p:cTn>
                              </p:par>
                            </p:childTnLst>
                          </p:cTn>
                        </p:par>
                        <p:par>
                          <p:cTn id="25" fill="hold" nodeType="afterGroup">
                            <p:stCondLst>
                              <p:cond delay="7750"/>
                            </p:stCondLst>
                            <p:childTnLst>
                              <p:par>
                                <p:cTn id="26" presetID="42" presetClass="entr" presetSubtype="0" fill="hold" grpId="0" nodeType="afterEffect">
                                  <p:stCondLst>
                                    <p:cond delay="10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500"/>
                                        <p:tgtEl>
                                          <p:spTgt spid="22"/>
                                        </p:tgtEl>
                                      </p:cBhvr>
                                    </p:animEffect>
                                    <p:anim calcmode="lin" valueType="num">
                                      <p:cBhvr>
                                        <p:cTn id="29" dur="1500" fill="hold"/>
                                        <p:tgtEl>
                                          <p:spTgt spid="22"/>
                                        </p:tgtEl>
                                        <p:attrNameLst>
                                          <p:attrName>ppt_x</p:attrName>
                                        </p:attrNameLst>
                                      </p:cBhvr>
                                      <p:tavLst>
                                        <p:tav tm="0">
                                          <p:val>
                                            <p:strVal val="#ppt_x"/>
                                          </p:val>
                                        </p:tav>
                                        <p:tav tm="100000">
                                          <p:val>
                                            <p:strVal val="#ppt_x"/>
                                          </p:val>
                                        </p:tav>
                                      </p:tavLst>
                                    </p:anim>
                                    <p:anim calcmode="lin" valueType="num">
                                      <p:cBhvr>
                                        <p:cTn id="30" dur="1500" fill="hold"/>
                                        <p:tgtEl>
                                          <p:spTgt spid="22"/>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10250"/>
                            </p:stCondLst>
                            <p:childTnLst>
                              <p:par>
                                <p:cTn id="32" presetID="42" presetClass="entr" presetSubtype="0" fill="hold" grpId="0" nodeType="afterEffect">
                                  <p:stCondLst>
                                    <p:cond delay="1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500"/>
                                        <p:tgtEl>
                                          <p:spTgt spid="23"/>
                                        </p:tgtEl>
                                      </p:cBhvr>
                                    </p:animEffect>
                                    <p:anim calcmode="lin" valueType="num">
                                      <p:cBhvr>
                                        <p:cTn id="35" dur="1500" fill="hold"/>
                                        <p:tgtEl>
                                          <p:spTgt spid="23"/>
                                        </p:tgtEl>
                                        <p:attrNameLst>
                                          <p:attrName>ppt_x</p:attrName>
                                        </p:attrNameLst>
                                      </p:cBhvr>
                                      <p:tavLst>
                                        <p:tav tm="0">
                                          <p:val>
                                            <p:strVal val="#ppt_x"/>
                                          </p:val>
                                        </p:tav>
                                        <p:tav tm="100000">
                                          <p:val>
                                            <p:strVal val="#ppt_x"/>
                                          </p:val>
                                        </p:tav>
                                      </p:tavLst>
                                    </p:anim>
                                    <p:anim calcmode="lin" valueType="num">
                                      <p:cBhvr>
                                        <p:cTn id="36" dur="1500" fill="hold"/>
                                        <p:tgtEl>
                                          <p:spTgt spid="23"/>
                                        </p:tgtEl>
                                        <p:attrNameLst>
                                          <p:attrName>ppt_y</p:attrName>
                                        </p:attrNameLst>
                                      </p:cBhvr>
                                      <p:tavLst>
                                        <p:tav tm="0">
                                          <p:val>
                                            <p:strVal val="#ppt_y+.1"/>
                                          </p:val>
                                        </p:tav>
                                        <p:tav tm="100000">
                                          <p:val>
                                            <p:strVal val="#ppt_y"/>
                                          </p:val>
                                        </p:tav>
                                      </p:tavLst>
                                    </p:anim>
                                  </p:childTnLst>
                                </p:cTn>
                              </p:par>
                            </p:childTnLst>
                          </p:cTn>
                        </p:par>
                        <p:par>
                          <p:cTn id="37" fill="hold" nodeType="afterGroup">
                            <p:stCondLst>
                              <p:cond delay="12750"/>
                            </p:stCondLst>
                            <p:childTnLst>
                              <p:par>
                                <p:cTn id="38" presetID="1" presetClass="entr" presetSubtype="0" fill="hold" grpId="0" nodeType="afterEffect">
                                  <p:stCondLst>
                                    <p:cond delay="1000"/>
                                  </p:stCondLst>
                                  <p:childTnLst>
                                    <p:set>
                                      <p:cBhvr>
                                        <p:cTn id="39" dur="1" fill="hold">
                                          <p:stCondLst>
                                            <p:cond delay="1499"/>
                                          </p:stCondLst>
                                        </p:cTn>
                                        <p:tgtEl>
                                          <p:spTgt spid="25"/>
                                        </p:tgtEl>
                                        <p:attrNameLst>
                                          <p:attrName>style.visibility</p:attrName>
                                        </p:attrNameLst>
                                      </p:cBhvr>
                                      <p:to>
                                        <p:strVal val="visible"/>
                                      </p:to>
                                    </p:set>
                                  </p:childTnLst>
                                </p:cTn>
                              </p:par>
                            </p:childTnLst>
                          </p:cTn>
                        </p:par>
                        <p:par>
                          <p:cTn id="40" fill="hold" nodeType="afterGroup">
                            <p:stCondLst>
                              <p:cond delay="15250"/>
                            </p:stCondLst>
                            <p:childTnLst>
                              <p:par>
                                <p:cTn id="41" presetID="2" presetClass="entr" presetSubtype="2" fill="hold" grpId="0" nodeType="afterEffect">
                                  <p:stCondLst>
                                    <p:cond delay="10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500" fill="hold"/>
                                        <p:tgtEl>
                                          <p:spTgt spid="4"/>
                                        </p:tgtEl>
                                        <p:attrNameLst>
                                          <p:attrName>ppt_x</p:attrName>
                                        </p:attrNameLst>
                                      </p:cBhvr>
                                      <p:tavLst>
                                        <p:tav tm="0">
                                          <p:val>
                                            <p:strVal val="1+#ppt_w/2"/>
                                          </p:val>
                                        </p:tav>
                                        <p:tav tm="100000">
                                          <p:val>
                                            <p:strVal val="#ppt_x"/>
                                          </p:val>
                                        </p:tav>
                                      </p:tavLst>
                                    </p:anim>
                                    <p:anim calcmode="lin" valueType="num">
                                      <p:cBhvr additive="base">
                                        <p:cTn id="44"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14"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CuadroTexto">
            <a:extLst>
              <a:ext uri="{FF2B5EF4-FFF2-40B4-BE49-F238E27FC236}">
                <a16:creationId xmlns:a16="http://schemas.microsoft.com/office/drawing/2014/main" id="{DC2A35C3-71EB-4A96-B715-9B13777E197F}"/>
              </a:ext>
            </a:extLst>
          </p:cNvPr>
          <p:cNvSpPr txBox="1"/>
          <p:nvPr/>
        </p:nvSpPr>
        <p:spPr>
          <a:xfrm rot="10800000" flipV="1">
            <a:off x="167135" y="1431972"/>
            <a:ext cx="8793265" cy="1219770"/>
          </a:xfrm>
          <a:prstGeom prst="rect">
            <a:avLst/>
          </a:prstGeom>
          <a:noFill/>
          <a:ln w="28575">
            <a:solidFill>
              <a:schemeClr val="tx2">
                <a:lumMod val="60000"/>
                <a:lumOff val="40000"/>
                <a:alpha val="45000"/>
              </a:schemeClr>
            </a:solidFill>
          </a:ln>
        </p:spPr>
        <p:txBody>
          <a:bodyPr lIns="99897" tIns="49949" rIns="99897" bIns="49949">
            <a:spAutoFit/>
          </a:bodyPr>
          <a:lstStyle/>
          <a:p>
            <a:pPr algn="just" eaLnBrk="1" fontAlgn="auto" hangingPunct="1">
              <a:spcBef>
                <a:spcPts val="0"/>
              </a:spcBef>
              <a:spcAft>
                <a:spcPts val="0"/>
              </a:spcAft>
              <a:defRPr/>
            </a:pPr>
            <a:r>
              <a:rPr lang="es-ES" sz="1454" b="1" dirty="0">
                <a:solidFill>
                  <a:schemeClr val="tx2"/>
                </a:solidFill>
                <a:latin typeface="+mn-lt"/>
              </a:rPr>
              <a:t>Si la IT se ha iniciado durante el periodo de inactividad, el trabajador deberá comunicar la baja directamente a través de los canales de comunicación habilitados, entre otros, el presencial –previa cita en la oficina de Prestaciones-, trámite web con identificador  o a través del formulario de pre-solicitud (trámite </a:t>
            </a:r>
            <a:r>
              <a:rPr lang="es-ES" sz="1454" b="1" i="1" dirty="0">
                <a:solidFill>
                  <a:schemeClr val="tx2"/>
                </a:solidFill>
                <a:latin typeface="+mn-lt"/>
              </a:rPr>
              <a:t>Baja Prestación</a:t>
            </a:r>
            <a:r>
              <a:rPr lang="es-ES" sz="1454" b="1" dirty="0">
                <a:solidFill>
                  <a:schemeClr val="tx2"/>
                </a:solidFill>
                <a:latin typeface="+mn-lt"/>
              </a:rPr>
              <a:t>). </a:t>
            </a:r>
          </a:p>
          <a:p>
            <a:pPr algn="just" eaLnBrk="1" fontAlgn="auto" hangingPunct="1">
              <a:spcBef>
                <a:spcPts val="0"/>
              </a:spcBef>
              <a:spcAft>
                <a:spcPts val="0"/>
              </a:spcAft>
              <a:defRPr/>
            </a:pPr>
            <a:r>
              <a:rPr lang="es-ES" sz="1454" b="1" dirty="0">
                <a:solidFill>
                  <a:schemeClr val="tx2"/>
                </a:solidFill>
                <a:latin typeface="+mn-lt"/>
              </a:rPr>
              <a:t>Esto puede aplicarse también a casos de maternidad/paternidad. La persona trabajadora solicitará la prestación por nacimiento y cuidado de menor, una vez interrumpida la prestación por desempleo. </a:t>
            </a:r>
          </a:p>
        </p:txBody>
      </p:sp>
      <p:sp>
        <p:nvSpPr>
          <p:cNvPr id="17" name="16 CuadroTexto">
            <a:extLst>
              <a:ext uri="{FF2B5EF4-FFF2-40B4-BE49-F238E27FC236}">
                <a16:creationId xmlns:a16="http://schemas.microsoft.com/office/drawing/2014/main" id="{C401C79D-C0EB-4308-A3DD-DEDCDF762E65}"/>
              </a:ext>
            </a:extLst>
          </p:cNvPr>
          <p:cNvSpPr txBox="1"/>
          <p:nvPr/>
        </p:nvSpPr>
        <p:spPr>
          <a:xfrm>
            <a:off x="166688" y="2751801"/>
            <a:ext cx="8793263" cy="3331758"/>
          </a:xfrm>
          <a:prstGeom prst="rect">
            <a:avLst/>
          </a:prstGeom>
          <a:noFill/>
          <a:ln>
            <a:noFill/>
          </a:ln>
        </p:spPr>
        <p:txBody>
          <a:bodyPr lIns="99897" tIns="49949" rIns="99897" bIns="49949">
            <a:spAutoFit/>
          </a:bodyPr>
          <a:lstStyle/>
          <a:p>
            <a:pPr algn="just" eaLnBrk="1" fontAlgn="auto" hangingPunct="1">
              <a:spcBef>
                <a:spcPts val="656"/>
              </a:spcBef>
              <a:spcAft>
                <a:spcPts val="0"/>
              </a:spcAft>
              <a:defRPr/>
            </a:pPr>
            <a:r>
              <a:rPr lang="es-ES" sz="1500" dirty="0">
                <a:latin typeface="+mn-lt"/>
              </a:rPr>
              <a:t>Una forma posible de comunicar las bajas médicas al SEPE por parte de la persona trabajadora, es a través del envío del formulario de pre-solicitud, que se encuentra en la </a:t>
            </a:r>
            <a:r>
              <a:rPr lang="es-ES" sz="1500" b="1" dirty="0">
                <a:latin typeface="+mn-lt"/>
              </a:rPr>
              <a:t>sede del SEPE</a:t>
            </a:r>
            <a:r>
              <a:rPr lang="es-ES" sz="1500" dirty="0">
                <a:latin typeface="+mn-lt"/>
              </a:rPr>
              <a:t>:</a:t>
            </a:r>
          </a:p>
          <a:p>
            <a:pPr algn="just" eaLnBrk="1" fontAlgn="auto" hangingPunct="1">
              <a:lnSpc>
                <a:spcPts val="1638"/>
              </a:lnSpc>
              <a:spcBef>
                <a:spcPts val="0"/>
              </a:spcBef>
              <a:spcAft>
                <a:spcPts val="0"/>
              </a:spcAft>
              <a:defRPr/>
            </a:pPr>
            <a:endParaRPr lang="es-ES" sz="1500" dirty="0">
              <a:latin typeface="+mn-lt"/>
            </a:endParaRPr>
          </a:p>
          <a:p>
            <a:pPr eaLnBrk="1" fontAlgn="auto" hangingPunct="1">
              <a:lnSpc>
                <a:spcPts val="1368"/>
              </a:lnSpc>
              <a:spcBef>
                <a:spcPts val="0"/>
              </a:spcBef>
              <a:spcAft>
                <a:spcPts val="0"/>
              </a:spcAft>
              <a:defRPr/>
            </a:pPr>
            <a:r>
              <a:rPr lang="es-ES" sz="1500" dirty="0">
                <a:latin typeface="+mn-lt"/>
              </a:rPr>
              <a:t>1) Entrar en </a:t>
            </a:r>
            <a:r>
              <a:rPr lang="es-ES" sz="1500" dirty="0">
                <a:latin typeface="+mn-lt"/>
                <a:hlinkClick r:id="rId3"/>
              </a:rPr>
              <a:t>https://sede.sepe.gob.es/portalSede/flows/inicio</a:t>
            </a:r>
            <a:r>
              <a:rPr lang="es-ES" sz="1500" dirty="0">
                <a:latin typeface="+mn-lt"/>
              </a:rPr>
              <a:t>.</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eaLnBrk="1" fontAlgn="auto" hangingPunct="1">
              <a:lnSpc>
                <a:spcPts val="1368"/>
              </a:lnSpc>
              <a:spcBef>
                <a:spcPts val="0"/>
              </a:spcBef>
              <a:spcAft>
                <a:spcPts val="0"/>
              </a:spcAft>
              <a:defRPr/>
            </a:pPr>
            <a:r>
              <a:rPr lang="es-ES" sz="1500" dirty="0">
                <a:latin typeface="+mn-lt"/>
              </a:rPr>
              <a:t>2) Seleccionar </a:t>
            </a:r>
            <a:r>
              <a:rPr lang="es-ES" sz="1500" i="1" dirty="0">
                <a:latin typeface="+mn-lt"/>
              </a:rPr>
              <a:t>PERSONAS</a:t>
            </a:r>
            <a:r>
              <a:rPr lang="es-ES" sz="1500" dirty="0">
                <a:latin typeface="+mn-lt"/>
              </a:rPr>
              <a:t>.</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eaLnBrk="1" fontAlgn="auto" hangingPunct="1">
              <a:lnSpc>
                <a:spcPts val="1368"/>
              </a:lnSpc>
              <a:spcBef>
                <a:spcPts val="0"/>
              </a:spcBef>
              <a:spcAft>
                <a:spcPts val="0"/>
              </a:spcAft>
              <a:defRPr/>
            </a:pPr>
            <a:r>
              <a:rPr lang="es-ES" sz="1500" dirty="0">
                <a:latin typeface="+mn-lt"/>
              </a:rPr>
              <a:t>3) Entrar en </a:t>
            </a:r>
            <a:r>
              <a:rPr lang="es-ES" sz="1500" i="1" dirty="0">
                <a:latin typeface="+mn-lt"/>
                <a:hlinkClick r:id="rId4"/>
              </a:rPr>
              <a:t>Formulario para pre-solicitud individual de prestaciones por desempleo</a:t>
            </a:r>
            <a:r>
              <a:rPr lang="es-ES" sz="1500" dirty="0">
                <a:latin typeface="+mn-lt"/>
              </a:rPr>
              <a:t>.</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eaLnBrk="1" fontAlgn="auto" hangingPunct="1">
              <a:lnSpc>
                <a:spcPts val="1368"/>
              </a:lnSpc>
              <a:spcBef>
                <a:spcPts val="0"/>
              </a:spcBef>
              <a:spcAft>
                <a:spcPts val="0"/>
              </a:spcAft>
              <a:defRPr/>
            </a:pPr>
            <a:r>
              <a:rPr lang="es-ES" sz="1500" dirty="0">
                <a:latin typeface="+mn-lt"/>
              </a:rPr>
              <a:t>4) Seleccionar la opción </a:t>
            </a:r>
            <a:r>
              <a:rPr lang="es-ES" sz="1500" i="1" u="sng" dirty="0">
                <a:latin typeface="+mn-lt"/>
              </a:rPr>
              <a:t>formulario</a:t>
            </a:r>
            <a:r>
              <a:rPr lang="es-ES" sz="1500" dirty="0">
                <a:latin typeface="+mn-lt"/>
              </a:rPr>
              <a:t> (el vínculo de acceso se encuentra en el texto informativo).</a:t>
            </a:r>
            <a:endParaRPr lang="es-ES_tradnl" sz="1500" dirty="0">
              <a:latin typeface="+mn-lt"/>
            </a:endParaRPr>
          </a:p>
          <a:p>
            <a:pPr eaLnBrk="1" fontAlgn="auto" hangingPunct="1">
              <a:lnSpc>
                <a:spcPts val="855"/>
              </a:lnSpc>
              <a:spcBef>
                <a:spcPts val="0"/>
              </a:spcBef>
              <a:spcAft>
                <a:spcPts val="0"/>
              </a:spcAft>
              <a:defRPr/>
            </a:pPr>
            <a:r>
              <a:rPr lang="es-ES" sz="1500" dirty="0">
                <a:latin typeface="+mn-lt"/>
              </a:rPr>
              <a:t> </a:t>
            </a:r>
            <a:endParaRPr lang="es-ES_tradnl" sz="1500" dirty="0">
              <a:latin typeface="+mn-lt"/>
            </a:endParaRPr>
          </a:p>
          <a:p>
            <a:pPr algn="just" eaLnBrk="1" fontAlgn="auto" hangingPunct="1">
              <a:lnSpc>
                <a:spcPts val="1368"/>
              </a:lnSpc>
              <a:spcBef>
                <a:spcPts val="0"/>
              </a:spcBef>
              <a:spcAft>
                <a:spcPts val="0"/>
              </a:spcAft>
              <a:defRPr/>
            </a:pPr>
            <a:r>
              <a:rPr lang="es-ES" sz="1500" dirty="0">
                <a:latin typeface="+mn-lt"/>
              </a:rPr>
              <a:t>5) Seleccionar la opción </a:t>
            </a:r>
            <a:r>
              <a:rPr lang="es-ES" sz="1500" i="1" u="sng" dirty="0">
                <a:latin typeface="+mn-lt"/>
              </a:rPr>
              <a:t>Baja Prestación</a:t>
            </a:r>
            <a:r>
              <a:rPr lang="es-ES" sz="1500" dirty="0">
                <a:latin typeface="+mn-lt"/>
              </a:rPr>
              <a:t> para la baja médica</a:t>
            </a:r>
            <a:endParaRPr lang="es-ES" sz="1500" dirty="0">
              <a:highlight>
                <a:srgbClr val="FFFF00"/>
              </a:highlight>
              <a:latin typeface="+mn-lt"/>
            </a:endParaRPr>
          </a:p>
          <a:p>
            <a:pPr algn="just" eaLnBrk="1" fontAlgn="auto" hangingPunct="1">
              <a:lnSpc>
                <a:spcPts val="1539"/>
              </a:lnSpc>
              <a:spcBef>
                <a:spcPts val="600"/>
              </a:spcBef>
              <a:spcAft>
                <a:spcPts val="0"/>
              </a:spcAft>
              <a:defRPr/>
            </a:pPr>
            <a:r>
              <a:rPr lang="es-ES" sz="1400" dirty="0">
                <a:latin typeface="+mn-lt"/>
              </a:rPr>
              <a:t>Se cumplimentan todos los campos, indicando en observaciones la causa de baja, fecha baja, entidad a cargo y si está en la empresa en situación de ERTE y la medida suspensión/reducción.</a:t>
            </a:r>
          </a:p>
          <a:p>
            <a:pPr algn="just" eaLnBrk="1" fontAlgn="auto" hangingPunct="1">
              <a:lnSpc>
                <a:spcPts val="1700"/>
              </a:lnSpc>
              <a:spcBef>
                <a:spcPts val="600"/>
              </a:spcBef>
              <a:spcAft>
                <a:spcPts val="0"/>
              </a:spcAft>
              <a:defRPr/>
            </a:pPr>
            <a:r>
              <a:rPr lang="es-ES" sz="1400" dirty="0">
                <a:latin typeface="+mn-lt"/>
              </a:rPr>
              <a:t>Para comunicar el fin del periodo de IT, de maternidad/paternidad para ERTE se puede remitir una pre-solicitud de reanudación para volver a percibir la prestación. En el campo </a:t>
            </a:r>
            <a:r>
              <a:rPr lang="es-ES" sz="1400" i="1" dirty="0">
                <a:latin typeface="+mn-lt"/>
              </a:rPr>
              <a:t>observaciones</a:t>
            </a:r>
            <a:r>
              <a:rPr lang="es-ES" sz="1400" dirty="0">
                <a:latin typeface="+mn-lt"/>
              </a:rPr>
              <a:t> se indicará  fecha del alta. También será posible los canales presencial y web para este trámite, previa cita.</a:t>
            </a:r>
          </a:p>
        </p:txBody>
      </p:sp>
      <p:sp>
        <p:nvSpPr>
          <p:cNvPr id="8" name="7 CuadroTexto">
            <a:extLst>
              <a:ext uri="{FF2B5EF4-FFF2-40B4-BE49-F238E27FC236}">
                <a16:creationId xmlns:a16="http://schemas.microsoft.com/office/drawing/2014/main" id="{37F5D824-85F2-49B6-95E3-23D49DF364F9}"/>
              </a:ext>
            </a:extLst>
          </p:cNvPr>
          <p:cNvSpPr txBox="1"/>
          <p:nvPr/>
        </p:nvSpPr>
        <p:spPr>
          <a:xfrm>
            <a:off x="-7938" y="264342"/>
            <a:ext cx="9144001" cy="424039"/>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 sz="2100" b="1" dirty="0">
                <a:solidFill>
                  <a:prstClr val="white"/>
                </a:solidFill>
                <a:latin typeface="+mn-lt"/>
              </a:rPr>
              <a:t>IT – comunicaciones de los trabajadores en baja médica si están en ERTE</a:t>
            </a:r>
          </a:p>
        </p:txBody>
      </p:sp>
      <p:sp>
        <p:nvSpPr>
          <p:cNvPr id="28677" name="2 Marcador de número de diapositiva">
            <a:extLst>
              <a:ext uri="{FF2B5EF4-FFF2-40B4-BE49-F238E27FC236}">
                <a16:creationId xmlns:a16="http://schemas.microsoft.com/office/drawing/2014/main" id="{706E0CA6-1182-485D-8EA9-61D042FF6CDC}"/>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1534D49-3DF1-4925-A6EE-B9E5257628D0}" type="slidenum">
              <a:rPr lang="es-ES_tradnl" altLang="es-ES">
                <a:solidFill>
                  <a:srgbClr val="002E54"/>
                </a:solidFill>
                <a:latin typeface="Arial" panose="020B0604020202020204" pitchFamily="34" charset="0"/>
              </a:rPr>
              <a:pPr/>
              <a:t>13</a:t>
            </a:fld>
            <a:endParaRPr lang="es-ES_tradnl" altLang="es-ES">
              <a:solidFill>
                <a:srgbClr val="002E54"/>
              </a:solidFill>
              <a:latin typeface="Arial" panose="020B0604020202020204" pitchFamily="34" charset="0"/>
            </a:endParaRPr>
          </a:p>
        </p:txBody>
      </p:sp>
      <p:sp>
        <p:nvSpPr>
          <p:cNvPr id="9" name="8 CuadroTexto">
            <a:extLst>
              <a:ext uri="{FF2B5EF4-FFF2-40B4-BE49-F238E27FC236}">
                <a16:creationId xmlns:a16="http://schemas.microsoft.com/office/drawing/2014/main" id="{1C8FD6C8-D31E-4454-B833-96A2210E0B0A}"/>
              </a:ext>
            </a:extLst>
          </p:cNvPr>
          <p:cNvSpPr txBox="1"/>
          <p:nvPr/>
        </p:nvSpPr>
        <p:spPr>
          <a:xfrm>
            <a:off x="-7938" y="942975"/>
            <a:ext cx="9144001" cy="388938"/>
          </a:xfrm>
          <a:prstGeom prst="rect">
            <a:avLst/>
          </a:prstGeom>
          <a:noFill/>
        </p:spPr>
        <p:txBody>
          <a:bodyPr lIns="99897" tIns="49949" rIns="99897" bIns="49949">
            <a:spAutoFit/>
          </a:bodyPr>
          <a:lstStyle/>
          <a:p>
            <a:pPr algn="ctr" eaLnBrk="1" fontAlgn="auto" hangingPunct="1">
              <a:spcBef>
                <a:spcPts val="0"/>
              </a:spcBef>
              <a:spcAft>
                <a:spcPts val="0"/>
              </a:spcAft>
              <a:defRPr/>
            </a:pPr>
            <a:r>
              <a:rPr lang="es-ES" sz="1881" b="1" dirty="0">
                <a:solidFill>
                  <a:schemeClr val="accent6">
                    <a:lumMod val="75000"/>
                  </a:schemeClr>
                </a:solidFill>
                <a:latin typeface="+mn-lt"/>
              </a:rPr>
              <a:t>¿Cómo comunica un trabajador en ERTE que está de baja médica al SEPE ?</a:t>
            </a:r>
          </a:p>
        </p:txBody>
      </p:sp>
      <p:sp>
        <p:nvSpPr>
          <p:cNvPr id="10" name="12 CuadroTexto">
            <a:extLst>
              <a:ext uri="{FF2B5EF4-FFF2-40B4-BE49-F238E27FC236}">
                <a16:creationId xmlns:a16="http://schemas.microsoft.com/office/drawing/2014/main" id="{8388D6D2-29F2-492C-9AD3-A57ABC634B2B}"/>
              </a:ext>
            </a:extLst>
          </p:cNvPr>
          <p:cNvSpPr txBox="1"/>
          <p:nvPr/>
        </p:nvSpPr>
        <p:spPr>
          <a:xfrm>
            <a:off x="166688" y="104775"/>
            <a:ext cx="8034337" cy="304800"/>
          </a:xfrm>
          <a:prstGeom prst="rect">
            <a:avLst/>
          </a:prstGeom>
          <a:noFill/>
        </p:spPr>
        <p:txBody>
          <a:bodyPr lIns="99897" tIns="49949" rIns="99897" bIns="49949">
            <a:spAutoFit/>
          </a:bodyPr>
          <a:lstStyle/>
          <a:p>
            <a:pPr algn="r" eaLnBrk="1" fontAlgn="auto" hangingPunct="1">
              <a:spcBef>
                <a:spcPts val="0"/>
              </a:spcBef>
              <a:spcAft>
                <a:spcPts val="0"/>
              </a:spcAft>
              <a:defRPr/>
            </a:pPr>
            <a:endParaRPr lang="es-ES" sz="1197" b="1" dirty="0">
              <a:solidFill>
                <a:prstClr val="white"/>
              </a:solidFill>
              <a:latin typeface="+mn-lt"/>
            </a:endParaRPr>
          </a:p>
        </p:txBody>
      </p:sp>
      <p:sp>
        <p:nvSpPr>
          <p:cNvPr id="11" name="CuadroTexto 10">
            <a:extLst>
              <a:ext uri="{FF2B5EF4-FFF2-40B4-BE49-F238E27FC236}">
                <a16:creationId xmlns:a16="http://schemas.microsoft.com/office/drawing/2014/main" id="{CB6A033A-FC19-4CBF-BA85-F10951C7C1CF}"/>
              </a:ext>
            </a:extLst>
          </p:cNvPr>
          <p:cNvSpPr txBox="1">
            <a:spLocks noChangeArrowheads="1"/>
          </p:cNvSpPr>
          <p:nvPr/>
        </p:nvSpPr>
        <p:spPr bwMode="auto">
          <a:xfrm>
            <a:off x="611188" y="6249987"/>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2" presetClass="entr" presetSubtype="0" fill="hold" nodeType="after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anim calcmode="lin" valueType="num">
                                      <p:cBhvr>
                                        <p:cTn id="14" dur="2000" fill="hold"/>
                                        <p:tgtEl>
                                          <p:spTgt spid="13"/>
                                        </p:tgtEl>
                                        <p:attrNameLst>
                                          <p:attrName>ppt_x</p:attrName>
                                        </p:attrNameLst>
                                      </p:cBhvr>
                                      <p:tavLst>
                                        <p:tav tm="0">
                                          <p:val>
                                            <p:strVal val="#ppt_x"/>
                                          </p:val>
                                        </p:tav>
                                        <p:tav tm="100000">
                                          <p:val>
                                            <p:strVal val="#ppt_x"/>
                                          </p:val>
                                        </p:tav>
                                      </p:tavLst>
                                    </p:anim>
                                    <p:anim calcmode="lin" valueType="num">
                                      <p:cBhvr>
                                        <p:cTn id="15" dur="2000" fill="hold"/>
                                        <p:tgtEl>
                                          <p:spTgt spid="1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500"/>
                            </p:stCondLst>
                            <p:childTnLst>
                              <p:par>
                                <p:cTn id="17" presetID="42" presetClass="entr" presetSubtype="0" fill="hold" nodeType="afterEffect">
                                  <p:stCondLst>
                                    <p:cond delay="10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anim calcmode="lin" valueType="num">
                                      <p:cBhvr>
                                        <p:cTn id="20" dur="2000" fill="hold"/>
                                        <p:tgtEl>
                                          <p:spTgt spid="17"/>
                                        </p:tgtEl>
                                        <p:attrNameLst>
                                          <p:attrName>ppt_x</p:attrName>
                                        </p:attrNameLst>
                                      </p:cBhvr>
                                      <p:tavLst>
                                        <p:tav tm="0">
                                          <p:val>
                                            <p:strVal val="#ppt_x"/>
                                          </p:val>
                                        </p:tav>
                                        <p:tav tm="100000">
                                          <p:val>
                                            <p:strVal val="#ppt_x"/>
                                          </p:val>
                                        </p:tav>
                                      </p:tavLst>
                                    </p:anim>
                                    <p:anim calcmode="lin" valueType="num">
                                      <p:cBhvr>
                                        <p:cTn id="21" dur="2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número de diapositiva">
            <a:extLst>
              <a:ext uri="{FF2B5EF4-FFF2-40B4-BE49-F238E27FC236}">
                <a16:creationId xmlns:a16="http://schemas.microsoft.com/office/drawing/2014/main" id="{39A847E9-EF3F-461B-B1EC-BD86C63D9F3D}"/>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B840F7B-EBAD-4307-860A-EC1F4579BDB4}" type="slidenum">
              <a:rPr lang="es-ES_tradnl" altLang="es-ES">
                <a:solidFill>
                  <a:srgbClr val="002E54"/>
                </a:solidFill>
                <a:latin typeface="Arial" panose="020B0604020202020204" pitchFamily="34" charset="0"/>
              </a:rPr>
              <a:pPr/>
              <a:t>14</a:t>
            </a:fld>
            <a:endParaRPr lang="es-ES_tradnl" altLang="es-ES">
              <a:solidFill>
                <a:srgbClr val="002E54"/>
              </a:solidFill>
              <a:latin typeface="Arial" panose="020B0604020202020204" pitchFamily="34" charset="0"/>
            </a:endParaRPr>
          </a:p>
        </p:txBody>
      </p:sp>
      <p:sp>
        <p:nvSpPr>
          <p:cNvPr id="2" name="1 Rectángulo">
            <a:extLst>
              <a:ext uri="{FF2B5EF4-FFF2-40B4-BE49-F238E27FC236}">
                <a16:creationId xmlns:a16="http://schemas.microsoft.com/office/drawing/2014/main" id="{AA51D341-3159-4E89-AF9D-0607A9EE4B3B}"/>
              </a:ext>
            </a:extLst>
          </p:cNvPr>
          <p:cNvSpPr/>
          <p:nvPr/>
        </p:nvSpPr>
        <p:spPr>
          <a:xfrm>
            <a:off x="336550" y="335601"/>
            <a:ext cx="9180512" cy="339965"/>
          </a:xfrm>
          <a:prstGeom prst="rect">
            <a:avLst/>
          </a:prstGeom>
        </p:spPr>
        <p:txBody>
          <a:bodyPr>
            <a:spAutoFit/>
          </a:bodyPr>
          <a:lstStyle/>
          <a:p>
            <a:pPr eaLnBrk="1" fontAlgn="auto" hangingPunct="1">
              <a:lnSpc>
                <a:spcPts val="1796"/>
              </a:lnSpc>
              <a:spcBef>
                <a:spcPts val="257"/>
              </a:spcBef>
              <a:spcAft>
                <a:spcPts val="0"/>
              </a:spcAft>
              <a:defRPr/>
            </a:pPr>
            <a:r>
              <a:rPr lang="es-ES" sz="2200" b="1" dirty="0">
                <a:solidFill>
                  <a:schemeClr val="bg1"/>
                </a:solidFill>
                <a:latin typeface="+mn-lt"/>
              </a:rPr>
              <a:t>Pago de las prestaciones: dinámica del proceso de ficheros XML</a:t>
            </a:r>
          </a:p>
        </p:txBody>
      </p:sp>
      <p:sp>
        <p:nvSpPr>
          <p:cNvPr id="14" name="CuadroTexto 13">
            <a:extLst>
              <a:ext uri="{FF2B5EF4-FFF2-40B4-BE49-F238E27FC236}">
                <a16:creationId xmlns:a16="http://schemas.microsoft.com/office/drawing/2014/main" id="{32068278-CF8B-427D-969C-F696E9FEA154}"/>
              </a:ext>
            </a:extLst>
          </p:cNvPr>
          <p:cNvSpPr txBox="1"/>
          <p:nvPr/>
        </p:nvSpPr>
        <p:spPr>
          <a:xfrm>
            <a:off x="493351" y="3186955"/>
            <a:ext cx="8015808" cy="223837"/>
          </a:xfrm>
          <a:prstGeom prst="rect">
            <a:avLst/>
          </a:prstGeom>
          <a:solidFill>
            <a:schemeClr val="bg1">
              <a:lumMod val="85000"/>
            </a:schemeClr>
          </a:solidFill>
          <a:ln w="6350">
            <a:solidFill>
              <a:schemeClr val="tx1"/>
            </a:solidFill>
          </a:ln>
        </p:spPr>
        <p:txBody>
          <a:bodyPr wrap="square" lIns="99897" tIns="0" rIns="92352" bIns="0">
            <a:spAutoFit/>
          </a:bodyPr>
          <a:lstStyle/>
          <a:p>
            <a:pPr indent="73303" eaLnBrk="1" fontAlgn="auto" hangingPunct="1">
              <a:spcBef>
                <a:spcPts val="0"/>
              </a:spcBef>
              <a:spcAft>
                <a:spcPts val="0"/>
              </a:spcAft>
              <a:defRPr/>
            </a:pPr>
            <a:r>
              <a:rPr lang="es-ES" sz="1454" dirty="0">
                <a:latin typeface="+mn-lt"/>
              </a:rPr>
              <a:t>Otras consideraciones relativas al pago de la prestación (ERTE) y los ficheros XML:</a:t>
            </a:r>
          </a:p>
        </p:txBody>
      </p:sp>
      <p:sp>
        <p:nvSpPr>
          <p:cNvPr id="13" name="CuadroTexto 12">
            <a:extLst>
              <a:ext uri="{FF2B5EF4-FFF2-40B4-BE49-F238E27FC236}">
                <a16:creationId xmlns:a16="http://schemas.microsoft.com/office/drawing/2014/main" id="{B8EBA6B2-6655-4DEA-9C68-FA2747BBD81F}"/>
              </a:ext>
            </a:extLst>
          </p:cNvPr>
          <p:cNvSpPr txBox="1"/>
          <p:nvPr/>
        </p:nvSpPr>
        <p:spPr>
          <a:xfrm>
            <a:off x="311944" y="1052952"/>
            <a:ext cx="8520112" cy="531761"/>
          </a:xfrm>
          <a:prstGeom prst="rect">
            <a:avLst/>
          </a:prstGeom>
          <a:solidFill>
            <a:srgbClr val="FFFFCC"/>
          </a:solidFill>
          <a:ln w="34925">
            <a:solidFill>
              <a:srgbClr val="376092"/>
            </a:solidFill>
          </a:ln>
        </p:spPr>
        <p:txBody>
          <a:bodyPr lIns="99897" tIns="49949" rIns="99897" bIns="49949">
            <a:spAutoFit/>
          </a:bodyPr>
          <a:lstStyle/>
          <a:p>
            <a:pPr algn="just" eaLnBrk="1" fontAlgn="auto" hangingPunct="1">
              <a:spcBef>
                <a:spcPts val="0"/>
              </a:spcBef>
              <a:spcAft>
                <a:spcPts val="0"/>
              </a:spcAft>
              <a:defRPr/>
            </a:pPr>
            <a:r>
              <a:rPr lang="es-ES" sz="1400" dirty="0">
                <a:solidFill>
                  <a:srgbClr val="002E54"/>
                </a:solidFill>
                <a:latin typeface="+mn-lt"/>
                <a:cs typeface="Arial" panose="020B0604020202020204" pitchFamily="34" charset="0"/>
              </a:rPr>
              <a:t>Solo se generará pago de prestaciones, una vez reconocido el derecho, con causa en un ERTE cuando se procese el correspondiente fichero de actividad (XML) mensual. </a:t>
            </a:r>
          </a:p>
        </p:txBody>
      </p:sp>
      <p:sp>
        <p:nvSpPr>
          <p:cNvPr id="15" name="6 CuadroTexto">
            <a:extLst>
              <a:ext uri="{FF2B5EF4-FFF2-40B4-BE49-F238E27FC236}">
                <a16:creationId xmlns:a16="http://schemas.microsoft.com/office/drawing/2014/main" id="{680CB7F9-BEF6-46E3-9A08-6178D71D9D02}"/>
              </a:ext>
            </a:extLst>
          </p:cNvPr>
          <p:cNvSpPr txBox="1"/>
          <p:nvPr/>
        </p:nvSpPr>
        <p:spPr>
          <a:xfrm>
            <a:off x="322288" y="1721247"/>
            <a:ext cx="8520112" cy="1131925"/>
          </a:xfrm>
          <a:prstGeom prst="rect">
            <a:avLst/>
          </a:prstGeom>
          <a:noFill/>
        </p:spPr>
        <p:txBody>
          <a:bodyPr wrap="square" lIns="99897" tIns="49949" rIns="99897" bIns="49949">
            <a:spAutoFit/>
          </a:bodyPr>
          <a:lstStyle/>
          <a:p>
            <a:pPr algn="just" eaLnBrk="1" fontAlgn="auto" hangingPunct="1">
              <a:spcBef>
                <a:spcPts val="0"/>
              </a:spcBef>
              <a:spcAft>
                <a:spcPts val="0"/>
              </a:spcAft>
              <a:defRPr/>
            </a:pPr>
            <a:r>
              <a:rPr lang="es-ES" sz="1600" dirty="0">
                <a:latin typeface="+mn-lt"/>
              </a:rPr>
              <a:t>Este fichero XML se debe enviar a mes vencido. </a:t>
            </a:r>
            <a:r>
              <a:rPr lang="es-ES" sz="1600" b="1" dirty="0">
                <a:latin typeface="+mn-lt"/>
              </a:rPr>
              <a:t>De no remitirse el fichero, la prestación quedará de baja </a:t>
            </a:r>
            <a:r>
              <a:rPr lang="es-ES" sz="1600" dirty="0">
                <a:latin typeface="+mn-lt"/>
              </a:rPr>
              <a:t>hasta que se reciba y procese un fichero XML conteniendo días a pagar.</a:t>
            </a:r>
          </a:p>
          <a:p>
            <a:pPr algn="ctr" eaLnBrk="1" fontAlgn="auto" hangingPunct="1">
              <a:spcBef>
                <a:spcPts val="1800"/>
              </a:spcBef>
              <a:spcAft>
                <a:spcPts val="0"/>
              </a:spcAft>
              <a:defRPr/>
            </a:pPr>
            <a:r>
              <a:rPr lang="es-ES" sz="2000" dirty="0"/>
              <a:t>La presentación de la solicitud no implica el pago de la prestación por ERTE.</a:t>
            </a:r>
            <a:endParaRPr lang="es-ES" sz="2000" dirty="0">
              <a:latin typeface="+mn-lt"/>
            </a:endParaRPr>
          </a:p>
        </p:txBody>
      </p:sp>
      <p:sp>
        <p:nvSpPr>
          <p:cNvPr id="17" name="6 CuadroTexto">
            <a:extLst>
              <a:ext uri="{FF2B5EF4-FFF2-40B4-BE49-F238E27FC236}">
                <a16:creationId xmlns:a16="http://schemas.microsoft.com/office/drawing/2014/main" id="{2C748B1C-4BE3-4799-97CA-ABAA7A75379C}"/>
              </a:ext>
            </a:extLst>
          </p:cNvPr>
          <p:cNvSpPr txBox="1"/>
          <p:nvPr/>
        </p:nvSpPr>
        <p:spPr>
          <a:xfrm>
            <a:off x="203099" y="3529867"/>
            <a:ext cx="8596312" cy="2601045"/>
          </a:xfrm>
          <a:prstGeom prst="rect">
            <a:avLst/>
          </a:prstGeom>
          <a:noFill/>
        </p:spPr>
        <p:txBody>
          <a:bodyPr lIns="99897" tIns="49949" rIns="99897" bIns="49949">
            <a:spAutoFit/>
          </a:bodyPr>
          <a:lstStyle/>
          <a:p>
            <a:pPr marL="244345" indent="-244345" algn="just" eaLnBrk="1" fontAlgn="auto" hangingPunct="1">
              <a:spcBef>
                <a:spcPts val="0"/>
              </a:spcBef>
              <a:spcAft>
                <a:spcPts val="0"/>
              </a:spcAft>
              <a:buFontTx/>
              <a:buChar char="-"/>
              <a:defRPr/>
            </a:pPr>
            <a:r>
              <a:rPr lang="es-ES" sz="1539" dirty="0">
                <a:latin typeface="+mn-lt"/>
              </a:rPr>
              <a:t>El envío del fichero XML se realizará entre los días </a:t>
            </a:r>
            <a:r>
              <a:rPr lang="es-ES" sz="1539" b="1" dirty="0">
                <a:latin typeface="+mn-lt"/>
              </a:rPr>
              <a:t>1 a 20 del mes siguiente </a:t>
            </a:r>
            <a:r>
              <a:rPr lang="es-ES" sz="1539" dirty="0">
                <a:latin typeface="+mn-lt"/>
              </a:rPr>
              <a:t>al de la información, que será la del mes natural inmediato anterior. Excepcionalmente, se podrá enviar un fichero del mes anterior, si no está procesado el del siguiente. </a:t>
            </a:r>
            <a:r>
              <a:rPr lang="es-ES" sz="1197" dirty="0">
                <a:solidFill>
                  <a:schemeClr val="accent1">
                    <a:lumMod val="75000"/>
                  </a:schemeClr>
                </a:solidFill>
                <a:latin typeface="+mn-lt"/>
              </a:rPr>
              <a:t>(Ejemplo: XML recibidos de marzo y de abril el 15/05/2022)</a:t>
            </a:r>
          </a:p>
          <a:p>
            <a:pPr marL="244345" indent="-244345" algn="just" eaLnBrk="1" fontAlgn="auto" hangingPunct="1">
              <a:spcBef>
                <a:spcPts val="0"/>
              </a:spcBef>
              <a:spcAft>
                <a:spcPts val="0"/>
              </a:spcAft>
              <a:buFontTx/>
              <a:buChar char="-"/>
              <a:defRPr/>
            </a:pPr>
            <a:r>
              <a:rPr lang="es-ES" sz="1539" dirty="0">
                <a:latin typeface="+mn-lt"/>
              </a:rPr>
              <a:t>Será necesario comprobar que el fichero XML ha sido correctamente transmitido a través de certific@2 (estado RECIBIDO). En caso contrario podría no generarse pago. </a:t>
            </a:r>
          </a:p>
          <a:p>
            <a:pPr marL="244345" indent="-244345" algn="just" eaLnBrk="1" fontAlgn="auto" hangingPunct="1">
              <a:spcBef>
                <a:spcPts val="0"/>
              </a:spcBef>
              <a:spcAft>
                <a:spcPts val="0"/>
              </a:spcAft>
              <a:buFontTx/>
              <a:buChar char="-"/>
              <a:defRPr/>
            </a:pPr>
            <a:r>
              <a:rPr lang="es-ES" sz="1539" dirty="0">
                <a:latin typeface="+mn-lt"/>
              </a:rPr>
              <a:t>El abono de la prestación de un mes se realizará en la nómina del mes siguiente, debido al </a:t>
            </a:r>
            <a:r>
              <a:rPr lang="es-ES" sz="1539" i="1" dirty="0">
                <a:latin typeface="+mn-lt"/>
              </a:rPr>
              <a:t>decalaje</a:t>
            </a:r>
            <a:r>
              <a:rPr lang="es-ES" sz="1539" dirty="0">
                <a:latin typeface="+mn-lt"/>
              </a:rPr>
              <a:t> en el pago, al intervenir los ficheros XML en el cálculo. Dado que los ficheros XML se reciben necesariamente, salvo excepciones, en el mes siguiente, será entonces cuando se genere nómina, una vez procesados los ficheros por el SEPE</a:t>
            </a:r>
            <a:r>
              <a:rPr lang="es-ES" sz="1197" dirty="0">
                <a:latin typeface="+mn-lt"/>
              </a:rPr>
              <a:t>. </a:t>
            </a:r>
            <a:r>
              <a:rPr lang="es-ES" sz="1197" dirty="0">
                <a:solidFill>
                  <a:schemeClr val="accent1">
                    <a:lumMod val="75000"/>
                  </a:schemeClr>
                </a:solidFill>
                <a:latin typeface="+mn-lt"/>
              </a:rPr>
              <a:t>Ejemplo: el abono a un trabajador de 15 días de prestación por inactividad al 50% en ERTE ETOP en abril  de 2022 se procesará en la nómina de mayo, habiéndose recibido el XML entre 01/05 y 20/05/2022, y se abonará en torno al 10 de junio..</a:t>
            </a:r>
          </a:p>
        </p:txBody>
      </p:sp>
      <p:sp>
        <p:nvSpPr>
          <p:cNvPr id="10" name="CuadroTexto 9">
            <a:extLst>
              <a:ext uri="{FF2B5EF4-FFF2-40B4-BE49-F238E27FC236}">
                <a16:creationId xmlns:a16="http://schemas.microsoft.com/office/drawing/2014/main" id="{52B044AD-EFBA-479C-9E60-698EDE1A32AB}"/>
              </a:ext>
            </a:extLst>
          </p:cNvPr>
          <p:cNvSpPr txBox="1">
            <a:spLocks noChangeArrowheads="1"/>
          </p:cNvSpPr>
          <p:nvPr/>
        </p:nvSpPr>
        <p:spPr bwMode="auto">
          <a:xfrm>
            <a:off x="611188" y="6249987"/>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31/03/2022  Fecha de modificación: 20/04/2022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ppt_x</p:attrName>
                                        </p:attrNameLst>
                                      </p:cBhvr>
                                      <p:tavLst>
                                        <p:tav tm="0">
                                          <p:val>
                                            <p:strVal val="#ppt_x"/>
                                          </p:val>
                                        </p:tav>
                                        <p:tav tm="100000">
                                          <p:val>
                                            <p:strVal val="#ppt_x"/>
                                          </p:val>
                                        </p:tav>
                                      </p:tavLst>
                                    </p:anim>
                                    <p:anim calcmode="lin" valueType="num">
                                      <p:cBhvr>
                                        <p:cTn id="9" dur="15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500"/>
                                        <p:tgtEl>
                                          <p:spTgt spid="17"/>
                                        </p:tgtEl>
                                      </p:cBhvr>
                                    </p:animEffect>
                                    <p:anim calcmode="lin" valueType="num">
                                      <p:cBhvr>
                                        <p:cTn id="13" dur="1500" fill="hold"/>
                                        <p:tgtEl>
                                          <p:spTgt spid="17"/>
                                        </p:tgtEl>
                                        <p:attrNameLst>
                                          <p:attrName>ppt_x</p:attrName>
                                        </p:attrNameLst>
                                      </p:cBhvr>
                                      <p:tavLst>
                                        <p:tav tm="0">
                                          <p:val>
                                            <p:strVal val="#ppt_x"/>
                                          </p:val>
                                        </p:tav>
                                        <p:tav tm="100000">
                                          <p:val>
                                            <p:strVal val="#ppt_x"/>
                                          </p:val>
                                        </p:tav>
                                      </p:tavLst>
                                    </p:anim>
                                    <p:anim calcmode="lin" valueType="num">
                                      <p:cBhvr>
                                        <p:cTn id="14"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número de diapositiva">
            <a:extLst>
              <a:ext uri="{FF2B5EF4-FFF2-40B4-BE49-F238E27FC236}">
                <a16:creationId xmlns:a16="http://schemas.microsoft.com/office/drawing/2014/main" id="{39A847E9-EF3F-461B-B1EC-BD86C63D9F3D}"/>
              </a:ext>
            </a:extLst>
          </p:cNvPr>
          <p:cNvSpPr>
            <a:spLocks noGrp="1" noChangeArrowheads="1"/>
          </p:cNvSpPr>
          <p:nvPr>
            <p:ph type="sldNum" sz="quarter" idx="10"/>
          </p:nvPr>
        </p:nvSpPr>
        <p:spPr bwMode="auto">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B840F7B-EBAD-4307-860A-EC1F4579BDB4}" type="slidenum">
              <a:rPr lang="es-ES_tradnl" altLang="es-ES">
                <a:solidFill>
                  <a:srgbClr val="002E54"/>
                </a:solidFill>
                <a:latin typeface="Arial" panose="020B0604020202020204" pitchFamily="34" charset="0"/>
              </a:rPr>
              <a:pPr/>
              <a:t>15</a:t>
            </a:fld>
            <a:endParaRPr lang="es-ES_tradnl" altLang="es-ES">
              <a:solidFill>
                <a:srgbClr val="002E54"/>
              </a:solidFill>
              <a:latin typeface="Arial" panose="020B0604020202020204" pitchFamily="34" charset="0"/>
            </a:endParaRPr>
          </a:p>
        </p:txBody>
      </p:sp>
      <p:sp>
        <p:nvSpPr>
          <p:cNvPr id="2" name="1 Rectángulo">
            <a:extLst>
              <a:ext uri="{FF2B5EF4-FFF2-40B4-BE49-F238E27FC236}">
                <a16:creationId xmlns:a16="http://schemas.microsoft.com/office/drawing/2014/main" id="{AA51D341-3159-4E89-AF9D-0607A9EE4B3B}"/>
              </a:ext>
            </a:extLst>
          </p:cNvPr>
          <p:cNvSpPr/>
          <p:nvPr/>
        </p:nvSpPr>
        <p:spPr>
          <a:xfrm>
            <a:off x="190625" y="296443"/>
            <a:ext cx="9180512" cy="339965"/>
          </a:xfrm>
          <a:prstGeom prst="rect">
            <a:avLst/>
          </a:prstGeom>
        </p:spPr>
        <p:txBody>
          <a:bodyPr>
            <a:spAutoFit/>
          </a:bodyPr>
          <a:lstStyle/>
          <a:p>
            <a:pPr eaLnBrk="1" fontAlgn="auto" hangingPunct="1">
              <a:lnSpc>
                <a:spcPts val="1796"/>
              </a:lnSpc>
              <a:spcBef>
                <a:spcPts val="257"/>
              </a:spcBef>
              <a:spcAft>
                <a:spcPts val="0"/>
              </a:spcAft>
              <a:defRPr/>
            </a:pPr>
            <a:r>
              <a:rPr lang="es-ES" sz="2200" b="1" dirty="0">
                <a:solidFill>
                  <a:schemeClr val="bg1"/>
                </a:solidFill>
                <a:latin typeface="+mn-lt"/>
              </a:rPr>
              <a:t>Prestaciones por desempleo por ERTE ETOP y FM: resumen de tramitación</a:t>
            </a:r>
          </a:p>
        </p:txBody>
      </p:sp>
      <p:sp>
        <p:nvSpPr>
          <p:cNvPr id="10" name="CuadroTexto 9">
            <a:extLst>
              <a:ext uri="{FF2B5EF4-FFF2-40B4-BE49-F238E27FC236}">
                <a16:creationId xmlns:a16="http://schemas.microsoft.com/office/drawing/2014/main" id="{52B044AD-EFBA-479C-9E60-698EDE1A32AB}"/>
              </a:ext>
            </a:extLst>
          </p:cNvPr>
          <p:cNvSpPr txBox="1">
            <a:spLocks noChangeArrowheads="1"/>
          </p:cNvSpPr>
          <p:nvPr/>
        </p:nvSpPr>
        <p:spPr bwMode="auto">
          <a:xfrm>
            <a:off x="611188" y="6249987"/>
            <a:ext cx="5327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800" dirty="0"/>
              <a:t>Fecha de creación: 01/04/2022 </a:t>
            </a:r>
          </a:p>
        </p:txBody>
      </p:sp>
      <p:graphicFrame>
        <p:nvGraphicFramePr>
          <p:cNvPr id="3" name="Tabla 2">
            <a:extLst>
              <a:ext uri="{FF2B5EF4-FFF2-40B4-BE49-F238E27FC236}">
                <a16:creationId xmlns:a16="http://schemas.microsoft.com/office/drawing/2014/main" id="{33ADCE1D-E050-4A35-AF04-2F4E675834D6}"/>
              </a:ext>
            </a:extLst>
          </p:cNvPr>
          <p:cNvGraphicFramePr>
            <a:graphicFrameLocks noGrp="1"/>
          </p:cNvGraphicFramePr>
          <p:nvPr>
            <p:extLst>
              <p:ext uri="{D42A27DB-BD31-4B8C-83A1-F6EECF244321}">
                <p14:modId xmlns:p14="http://schemas.microsoft.com/office/powerpoint/2010/main" val="2860765991"/>
              </p:ext>
            </p:extLst>
          </p:nvPr>
        </p:nvGraphicFramePr>
        <p:xfrm>
          <a:off x="179512" y="984808"/>
          <a:ext cx="8568952" cy="5236784"/>
        </p:xfrm>
        <a:graphic>
          <a:graphicData uri="http://schemas.openxmlformats.org/drawingml/2006/table">
            <a:tbl>
              <a:tblPr firstRow="1" bandRow="1">
                <a:tableStyleId>{5C22544A-7EE6-4342-B048-85BDC9FD1C3A}</a:tableStyleId>
              </a:tblPr>
              <a:tblGrid>
                <a:gridCol w="4320480">
                  <a:extLst>
                    <a:ext uri="{9D8B030D-6E8A-4147-A177-3AD203B41FA5}">
                      <a16:colId xmlns:a16="http://schemas.microsoft.com/office/drawing/2014/main" val="659119205"/>
                    </a:ext>
                  </a:extLst>
                </a:gridCol>
                <a:gridCol w="4248472">
                  <a:extLst>
                    <a:ext uri="{9D8B030D-6E8A-4147-A177-3AD203B41FA5}">
                      <a16:colId xmlns:a16="http://schemas.microsoft.com/office/drawing/2014/main" val="860630342"/>
                    </a:ext>
                  </a:extLst>
                </a:gridCol>
              </a:tblGrid>
              <a:tr h="295640">
                <a:tc>
                  <a:txBody>
                    <a:bodyPr/>
                    <a:lstStyle/>
                    <a:p>
                      <a:pPr algn="just"/>
                      <a:r>
                        <a:rPr lang="es-ES" sz="1400" dirty="0"/>
                        <a:t>ETOP</a:t>
                      </a:r>
                    </a:p>
                  </a:txBody>
                  <a:tcPr anchor="ctr"/>
                </a:tc>
                <a:tc>
                  <a:txBody>
                    <a:bodyPr/>
                    <a:lstStyle/>
                    <a:p>
                      <a:pPr algn="just"/>
                      <a:r>
                        <a:rPr lang="es-ES" sz="1400" dirty="0"/>
                        <a:t>FM</a:t>
                      </a:r>
                    </a:p>
                  </a:txBody>
                  <a:tcPr anchor="ctr"/>
                </a:tc>
                <a:extLst>
                  <a:ext uri="{0D108BD9-81ED-4DB2-BD59-A6C34878D82A}">
                    <a16:rowId xmlns:a16="http://schemas.microsoft.com/office/drawing/2014/main" val="1388674918"/>
                  </a:ext>
                </a:extLst>
              </a:tr>
              <a:tr h="295640">
                <a:tc>
                  <a:txBody>
                    <a:bodyPr/>
                    <a:lstStyle/>
                    <a:p>
                      <a:pPr algn="just"/>
                      <a:r>
                        <a:rPr lang="es-ES" sz="1400" dirty="0">
                          <a:solidFill>
                            <a:schemeClr val="tx1"/>
                          </a:solidFill>
                        </a:rPr>
                        <a:t>Prestación contributiva/subsidio ordinario</a:t>
                      </a:r>
                    </a:p>
                  </a:txBody>
                  <a:tcPr anchor="ctr"/>
                </a:tc>
                <a:tc>
                  <a:txBody>
                    <a:bodyPr/>
                    <a:lstStyle/>
                    <a:p>
                      <a:pPr algn="just"/>
                      <a:r>
                        <a:rPr lang="es-ES" sz="1400" dirty="0">
                          <a:solidFill>
                            <a:schemeClr val="tx1"/>
                          </a:solidFill>
                        </a:rPr>
                        <a:t>Prestación contributiva ordinaria</a:t>
                      </a:r>
                    </a:p>
                  </a:txBody>
                  <a:tcPr anchor="ctr"/>
                </a:tc>
                <a:extLst>
                  <a:ext uri="{0D108BD9-81ED-4DB2-BD59-A6C34878D82A}">
                    <a16:rowId xmlns:a16="http://schemas.microsoft.com/office/drawing/2014/main" val="2103729733"/>
                  </a:ext>
                </a:extLst>
              </a:tr>
              <a:tr h="356679">
                <a:tc>
                  <a:txBody>
                    <a:bodyPr/>
                    <a:lstStyle/>
                    <a:p>
                      <a:pPr algn="just"/>
                      <a:r>
                        <a:rPr lang="es-ES" sz="1400" dirty="0"/>
                        <a:t>Necesita periodo carencia para acceder</a:t>
                      </a:r>
                    </a:p>
                  </a:txBody>
                  <a:tcPr anchor="ctr"/>
                </a:tc>
                <a:tc>
                  <a:txBody>
                    <a:bodyPr/>
                    <a:lstStyle/>
                    <a:p>
                      <a:pPr algn="just"/>
                      <a:r>
                        <a:rPr lang="es-ES" sz="1400" dirty="0"/>
                        <a:t>No necesita periodo carencia</a:t>
                      </a:r>
                    </a:p>
                  </a:txBody>
                  <a:tcPr anchor="ctr"/>
                </a:tc>
                <a:extLst>
                  <a:ext uri="{0D108BD9-81ED-4DB2-BD59-A6C34878D82A}">
                    <a16:rowId xmlns:a16="http://schemas.microsoft.com/office/drawing/2014/main" val="3748044656"/>
                  </a:ext>
                </a:extLst>
              </a:tr>
              <a:tr h="295640">
                <a:tc>
                  <a:txBody>
                    <a:bodyPr/>
                    <a:lstStyle/>
                    <a:p>
                      <a:pPr algn="just"/>
                      <a:r>
                        <a:rPr lang="es-ES" sz="1400" dirty="0"/>
                        <a:t>Solicitud individual trabajador</a:t>
                      </a:r>
                    </a:p>
                  </a:txBody>
                  <a:tcPr anchor="ctr"/>
                </a:tc>
                <a:tc>
                  <a:txBody>
                    <a:bodyPr/>
                    <a:lstStyle/>
                    <a:p>
                      <a:pPr algn="just"/>
                      <a:r>
                        <a:rPr lang="es-ES" sz="1400" dirty="0"/>
                        <a:t>Solicitud individual trabajador</a:t>
                      </a:r>
                    </a:p>
                  </a:txBody>
                  <a:tcPr anchor="ctr"/>
                </a:tc>
                <a:extLst>
                  <a:ext uri="{0D108BD9-81ED-4DB2-BD59-A6C34878D82A}">
                    <a16:rowId xmlns:a16="http://schemas.microsoft.com/office/drawing/2014/main" val="1535490055"/>
                  </a:ext>
                </a:extLst>
              </a:tr>
              <a:tr h="295640">
                <a:tc>
                  <a:txBody>
                    <a:bodyPr/>
                    <a:lstStyle/>
                    <a:p>
                      <a:pPr algn="just"/>
                      <a:r>
                        <a:rPr lang="es-ES" sz="1400" dirty="0"/>
                        <a:t>Plazo solicitud: 15 días</a:t>
                      </a:r>
                    </a:p>
                  </a:txBody>
                  <a:tcPr anchor="ctr"/>
                </a:tc>
                <a:tc>
                  <a:txBody>
                    <a:bodyPr/>
                    <a:lstStyle/>
                    <a:p>
                      <a:pPr algn="just"/>
                      <a:r>
                        <a:rPr lang="es-ES" sz="1400" dirty="0"/>
                        <a:t>Plazo:15 días</a:t>
                      </a:r>
                    </a:p>
                  </a:txBody>
                  <a:tcPr anchor="ctr"/>
                </a:tc>
                <a:extLst>
                  <a:ext uri="{0D108BD9-81ED-4DB2-BD59-A6C34878D82A}">
                    <a16:rowId xmlns:a16="http://schemas.microsoft.com/office/drawing/2014/main" val="325617350"/>
                  </a:ext>
                </a:extLst>
              </a:tr>
              <a:tr h="356679">
                <a:tc>
                  <a:txBody>
                    <a:bodyPr/>
                    <a:lstStyle/>
                    <a:p>
                      <a:pPr algn="just"/>
                      <a:r>
                        <a:rPr lang="es-ES" sz="1400" dirty="0"/>
                        <a:t>Necesita envío certificado empresa</a:t>
                      </a:r>
                    </a:p>
                  </a:txBody>
                  <a:tcPr anchor="ctr"/>
                </a:tc>
                <a:tc>
                  <a:txBody>
                    <a:bodyPr/>
                    <a:lstStyle/>
                    <a:p>
                      <a:pPr algn="just"/>
                      <a:r>
                        <a:rPr lang="es-ES" sz="1400" dirty="0"/>
                        <a:t>Necesita envío certificado empresa</a:t>
                      </a:r>
                    </a:p>
                  </a:txBody>
                  <a:tcPr anchor="ctr"/>
                </a:tc>
                <a:extLst>
                  <a:ext uri="{0D108BD9-81ED-4DB2-BD59-A6C34878D82A}">
                    <a16:rowId xmlns:a16="http://schemas.microsoft.com/office/drawing/2014/main" val="908377945"/>
                  </a:ext>
                </a:extLst>
              </a:tr>
              <a:tr h="91648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dirty="0"/>
                        <a:t>Inscripción del trabajador en los Servicios Públicos de Empleo autonómicos y mantener actualizados los datos</a:t>
                      </a:r>
                    </a:p>
                    <a:p>
                      <a:pPr algn="just"/>
                      <a:endParaRPr lang="es-ES" sz="1400" dirty="0"/>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dirty="0"/>
                        <a:t>Inscripción del trabajador en los Servicios Públicos de Empleo autonómicos y mantener actualizados los datos</a:t>
                      </a:r>
                    </a:p>
                    <a:p>
                      <a:pPr algn="just"/>
                      <a:endParaRPr lang="es-ES" sz="1400" dirty="0"/>
                    </a:p>
                  </a:txBody>
                  <a:tcPr anchor="ctr"/>
                </a:tc>
                <a:extLst>
                  <a:ext uri="{0D108BD9-81ED-4DB2-BD59-A6C34878D82A}">
                    <a16:rowId xmlns:a16="http://schemas.microsoft.com/office/drawing/2014/main" val="3839801011"/>
                  </a:ext>
                </a:extLst>
              </a:tr>
              <a:tr h="881567">
                <a:tc>
                  <a:txBody>
                    <a:bodyPr/>
                    <a:lstStyle/>
                    <a:p>
                      <a:pPr algn="just"/>
                      <a:r>
                        <a:rPr lang="es-ES" sz="1400" dirty="0"/>
                        <a:t>Percibe 70% (180) y 50% (a partir del 181) base reguladora. Se aplican Topes máximos y mínimos. Puede afectar a la cuantía tener hijos a cargo</a:t>
                      </a:r>
                    </a:p>
                  </a:txBody>
                  <a:tcPr anchor="ctr"/>
                </a:tc>
                <a:tc>
                  <a:txBody>
                    <a:bodyPr/>
                    <a:lstStyle/>
                    <a:p>
                      <a:pPr algn="just"/>
                      <a:r>
                        <a:rPr lang="es-ES" sz="1400" dirty="0"/>
                        <a:t>Percibe 70% base reguladora durante todo el periodo. Topes máximos y mínimos. Puede afectar a la cuantía tener hijos a cargo</a:t>
                      </a:r>
                    </a:p>
                  </a:txBody>
                  <a:tcPr anchor="ctr"/>
                </a:tc>
                <a:extLst>
                  <a:ext uri="{0D108BD9-81ED-4DB2-BD59-A6C34878D82A}">
                    <a16:rowId xmlns:a16="http://schemas.microsoft.com/office/drawing/2014/main" val="609458553"/>
                  </a:ext>
                </a:extLst>
              </a:tr>
              <a:tr h="502589">
                <a:tc>
                  <a:txBody>
                    <a:bodyPr/>
                    <a:lstStyle/>
                    <a:p>
                      <a:pPr algn="just"/>
                      <a:r>
                        <a:rPr lang="es-ES" sz="1400" kern="1200" dirty="0">
                          <a:solidFill>
                            <a:schemeClr val="dk1"/>
                          </a:solidFill>
                          <a:latin typeface="+mn-lt"/>
                          <a:ea typeface="+mn-ea"/>
                          <a:cs typeface="+mn-cs"/>
                        </a:rPr>
                        <a:t>IT. Si es a cargo INSS , lo abona el SEPE como pago delegado</a:t>
                      </a:r>
                    </a:p>
                  </a:txBody>
                  <a:tcPr anchor="ctr"/>
                </a:tc>
                <a:tc>
                  <a:txBody>
                    <a:bodyPr/>
                    <a:lstStyle/>
                    <a:p>
                      <a:pPr algn="just"/>
                      <a:r>
                        <a:rPr lang="es-ES" sz="1400" kern="1200" dirty="0">
                          <a:solidFill>
                            <a:schemeClr val="dk1"/>
                          </a:solidFill>
                          <a:latin typeface="+mn-lt"/>
                          <a:ea typeface="+mn-ea"/>
                          <a:cs typeface="+mn-cs"/>
                        </a:rPr>
                        <a:t>IT. Si es a cargo del INSS, lo abona el SEPE, como pago delegado</a:t>
                      </a:r>
                    </a:p>
                  </a:txBody>
                  <a:tcPr anchor="ctr"/>
                </a:tc>
                <a:extLst>
                  <a:ext uri="{0D108BD9-81ED-4DB2-BD59-A6C34878D82A}">
                    <a16:rowId xmlns:a16="http://schemas.microsoft.com/office/drawing/2014/main" val="2401453859"/>
                  </a:ext>
                </a:extLst>
              </a:tr>
              <a:tr h="9880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latin typeface="+mn-lt"/>
                          <a:ea typeface="+mn-ea"/>
                          <a:cs typeface="+mn-cs"/>
                        </a:rPr>
                        <a:t>Se necesita envío ficheros XML de periodos de actividad para el pago de la prestación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latin typeface="+mn-lt"/>
                          <a:ea typeface="+mn-ea"/>
                          <a:cs typeface="+mn-cs"/>
                        </a:rPr>
                        <a:t>Se necesita envío ficheros XML de periodos de actividad para el pago de la prestación</a:t>
                      </a:r>
                    </a:p>
                    <a:p>
                      <a:pPr algn="just"/>
                      <a:endParaRPr lang="es-ES" sz="1400" kern="1200" dirty="0">
                        <a:solidFill>
                          <a:schemeClr val="dk1"/>
                        </a:solidFill>
                        <a:latin typeface="+mn-lt"/>
                        <a:ea typeface="+mn-ea"/>
                        <a:cs typeface="+mn-cs"/>
                      </a:endParaRPr>
                    </a:p>
                  </a:txBody>
                  <a:tcPr anchor="ctr"/>
                </a:tc>
                <a:extLst>
                  <a:ext uri="{0D108BD9-81ED-4DB2-BD59-A6C34878D82A}">
                    <a16:rowId xmlns:a16="http://schemas.microsoft.com/office/drawing/2014/main" val="2297254041"/>
                  </a:ext>
                </a:extLst>
              </a:tr>
            </a:tbl>
          </a:graphicData>
        </a:graphic>
      </p:graphicFrame>
    </p:spTree>
    <p:extLst>
      <p:ext uri="{BB962C8B-B14F-4D97-AF65-F5344CB8AC3E}">
        <p14:creationId xmlns:p14="http://schemas.microsoft.com/office/powerpoint/2010/main" val="246400168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3.5|0"/>
</p:tagLst>
</file>

<file path=ppt/tags/tag2.xml><?xml version="1.0" encoding="utf-8"?>
<p:tagLst xmlns:a="http://schemas.openxmlformats.org/drawingml/2006/main" xmlns:r="http://schemas.openxmlformats.org/officeDocument/2006/relationships" xmlns:p="http://schemas.openxmlformats.org/presentationml/2006/main">
  <p:tag name="TIMING" val="|4.5|1.4|5.2"/>
</p:tagLst>
</file>

<file path=ppt/tags/tag3.xml><?xml version="1.0" encoding="utf-8"?>
<p:tagLst xmlns:a="http://schemas.openxmlformats.org/drawingml/2006/main" xmlns:r="http://schemas.openxmlformats.org/officeDocument/2006/relationships" xmlns:p="http://schemas.openxmlformats.org/presentationml/2006/main">
  <p:tag name="TIMING" val="|2.8|7.2|3.3"/>
</p:tagLst>
</file>

<file path=ppt/theme/theme1.xml><?xml version="1.0" encoding="utf-8"?>
<a:theme xmlns:a="http://schemas.openxmlformats.org/drawingml/2006/main" name="INTERI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cion_4_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9429</TotalTime>
  <Words>3548</Words>
  <Application>Microsoft Office PowerPoint</Application>
  <PresentationFormat>Presentación en pantalla (4:3)</PresentationFormat>
  <Paragraphs>190</Paragraphs>
  <Slides>15</Slides>
  <Notes>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15</vt:i4>
      </vt:variant>
    </vt:vector>
  </HeadingPairs>
  <TitlesOfParts>
    <vt:vector size="21" baseType="lpstr">
      <vt:lpstr>Arial</vt:lpstr>
      <vt:lpstr>Arial Narrow</vt:lpstr>
      <vt:lpstr>Calibri</vt:lpstr>
      <vt:lpstr>Wingdings</vt:lpstr>
      <vt:lpstr>INTERIOR</vt:lpstr>
      <vt:lpstr>Presentacion_4_3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inem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Sepe</dc:creator>
  <cp:lastModifiedBy>MJGC</cp:lastModifiedBy>
  <cp:revision>406</cp:revision>
  <cp:lastPrinted>2021-10-04T06:05:33Z</cp:lastPrinted>
  <dcterms:created xsi:type="dcterms:W3CDTF">2020-10-01T08:11:28Z</dcterms:created>
  <dcterms:modified xsi:type="dcterms:W3CDTF">2022-05-19T11:19:53Z</dcterms:modified>
</cp:coreProperties>
</file>